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theme/themeOverride13.xml" ContentType="application/vnd.openxmlformats-officedocument.themeOverride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theme/themeOverride15.xml" ContentType="application/vnd.openxmlformats-officedocument.themeOverride+xml"/>
  <Override PartName="/ppt/charts/chart18.xml" ContentType="application/vnd.openxmlformats-officedocument.drawingml.chart+xml"/>
  <Override PartName="/ppt/theme/themeOverride16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8" r:id="rId4"/>
    <p:sldMasterId id="2147483709" r:id="rId5"/>
  </p:sldMasterIdLst>
  <p:notesMasterIdLst>
    <p:notesMasterId r:id="rId31"/>
  </p:notesMasterIdLst>
  <p:handoutMasterIdLst>
    <p:handoutMasterId r:id="rId32"/>
  </p:handoutMasterIdLst>
  <p:sldIdLst>
    <p:sldId id="3371" r:id="rId6"/>
    <p:sldId id="639" r:id="rId7"/>
    <p:sldId id="3045" r:id="rId8"/>
    <p:sldId id="257" r:id="rId9"/>
    <p:sldId id="3370" r:id="rId10"/>
    <p:sldId id="583" r:id="rId11"/>
    <p:sldId id="586" r:id="rId12"/>
    <p:sldId id="258" r:id="rId13"/>
    <p:sldId id="271" r:id="rId14"/>
    <p:sldId id="3376" r:id="rId15"/>
    <p:sldId id="272" r:id="rId16"/>
    <p:sldId id="273" r:id="rId17"/>
    <p:sldId id="3372" r:id="rId18"/>
    <p:sldId id="274" r:id="rId19"/>
    <p:sldId id="3375" r:id="rId20"/>
    <p:sldId id="277" r:id="rId21"/>
    <p:sldId id="3373" r:id="rId22"/>
    <p:sldId id="280" r:id="rId23"/>
    <p:sldId id="279" r:id="rId24"/>
    <p:sldId id="3374" r:id="rId25"/>
    <p:sldId id="281" r:id="rId26"/>
    <p:sldId id="283" r:id="rId27"/>
    <p:sldId id="285" r:id="rId28"/>
    <p:sldId id="287" r:id="rId29"/>
    <p:sldId id="261" r:id="rId3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379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27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A30"/>
    <a:srgbClr val="C6E7E1"/>
    <a:srgbClr val="AADBD1"/>
    <a:srgbClr val="45A290"/>
    <a:srgbClr val="5BBDE2"/>
    <a:srgbClr val="00FF00"/>
    <a:srgbClr val="71C3B3"/>
    <a:srgbClr val="60ABAB"/>
    <a:srgbClr val="FE9483"/>
    <a:srgbClr val="A7D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981EB1-D3B8-4DC5-ACD7-D4D96123EBD2}" v="783" dt="2024-12-23T14:41:26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0" autoAdjust="0"/>
    <p:restoredTop sz="87074" autoAdjust="0"/>
  </p:normalViewPr>
  <p:slideViewPr>
    <p:cSldViewPr snapToGrid="0" snapToObjects="1">
      <p:cViewPr varScale="1">
        <p:scale>
          <a:sx n="93" d="100"/>
          <a:sy n="93" d="100"/>
        </p:scale>
        <p:origin x="1086" y="72"/>
      </p:cViewPr>
      <p:guideLst>
        <p:guide pos="3840"/>
        <p:guide orient="horz" pos="3793"/>
        <p:guide orient="horz" pos="2160"/>
        <p:guide orient="horz" pos="277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1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3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4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5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nb-NO" sz="1400" dirty="0">
                <a:latin typeface="Century Gothic" panose="020B0502020202020204" pitchFamily="34" charset="0"/>
              </a:rPr>
              <a:t>Alder</a:t>
            </a:r>
            <a:endParaRPr lang="nb-NO" dirty="0">
              <a:latin typeface="Century Gothic" panose="020B0502020202020204" pitchFamily="34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'Ark1'!$A$2:$A$6</c:f>
              <c:strCache>
                <c:ptCount val="5"/>
                <c:pt idx="0">
                  <c:v>18-29 år</c:v>
                </c:pt>
                <c:pt idx="1">
                  <c:v>30-39 år</c:v>
                </c:pt>
                <c:pt idx="2">
                  <c:v>40-49 år</c:v>
                </c:pt>
                <c:pt idx="3">
                  <c:v>50-59 år</c:v>
                </c:pt>
                <c:pt idx="4">
                  <c:v>60+ år</c:v>
                </c:pt>
              </c:strCache>
            </c:strRef>
          </c:cat>
          <c:val>
            <c:numRef>
              <c:f>'Ark1'!$B$2:$B$6</c:f>
              <c:numCache>
                <c:formatCode>0%\ \ \ \ \ \ \ \ </c:formatCode>
                <c:ptCount val="5"/>
                <c:pt idx="0">
                  <c:v>0.19</c:v>
                </c:pt>
                <c:pt idx="1">
                  <c:v>0.18</c:v>
                </c:pt>
                <c:pt idx="2">
                  <c:v>0.16</c:v>
                </c:pt>
                <c:pt idx="3">
                  <c:v>0.17</c:v>
                </c:pt>
                <c:pt idx="4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E3-42A0-BF2D-5652AF26BB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176318671"/>
        <c:axId val="1176405999"/>
      </c:barChart>
      <c:catAx>
        <c:axId val="1176318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176405999"/>
        <c:crosses val="autoZero"/>
        <c:auto val="1"/>
        <c:lblAlgn val="ctr"/>
        <c:lblOffset val="100"/>
        <c:noMultiLvlLbl val="0"/>
      </c:catAx>
      <c:valAx>
        <c:axId val="1176405999"/>
        <c:scaling>
          <c:orientation val="minMax"/>
          <c:min val="0"/>
        </c:scaling>
        <c:delete val="1"/>
        <c:axPos val="l"/>
        <c:numFmt formatCode="0%\ \ \ \ \ \ \ \ " sourceLinked="1"/>
        <c:majorTickMark val="none"/>
        <c:minorTickMark val="none"/>
        <c:tickLblPos val="nextTo"/>
        <c:crossAx val="1176318671"/>
        <c:crosses val="autoZero"/>
        <c:crossBetween val="between"/>
        <c:majorUnit val="0.2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M</c:v>
                </c:pt>
                <c:pt idx="1">
                  <c:v>K</c:v>
                </c:pt>
                <c:pt idx="3">
                  <c:v>18-29 år</c:v>
                </c:pt>
                <c:pt idx="4">
                  <c:v>30-39 år</c:v>
                </c:pt>
                <c:pt idx="5">
                  <c:v>40-49 år</c:v>
                </c:pt>
                <c:pt idx="6">
                  <c:v>50-59 år</c:v>
                </c:pt>
                <c:pt idx="7">
                  <c:v>60+ år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0.14943787377129999</c:v>
                </c:pt>
                <c:pt idx="1">
                  <c:v>0.2208822487289</c:v>
                </c:pt>
                <c:pt idx="3">
                  <c:v>0.1015443567544</c:v>
                </c:pt>
                <c:pt idx="4">
                  <c:v>0.1167764922462</c:v>
                </c:pt>
                <c:pt idx="5">
                  <c:v>0.16507887741909999</c:v>
                </c:pt>
                <c:pt idx="6">
                  <c:v>0.2202342390258</c:v>
                </c:pt>
                <c:pt idx="7">
                  <c:v>0.26710800756359998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46-4A71-9679-CA603B1E328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vert="horz"/>
          <a:lstStyle/>
          <a:p>
            <a:pPr>
              <a:defRPr/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noFill/>
    </a:ln>
    <a:effectLst/>
  </c:spPr>
  <c:txPr>
    <a:bodyPr/>
    <a:lstStyle/>
    <a:p>
      <a:pPr>
        <a:defRPr sz="1000"/>
      </a:pPr>
      <a:endParaRPr lang="nb-NO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nb-NO" sz="1400" dirty="0">
                <a:latin typeface="Century Gothic" panose="020B0502020202020204" pitchFamily="34" charset="0"/>
              </a:rPr>
              <a:t>Andel</a:t>
            </a:r>
            <a:r>
              <a:rPr lang="nb-NO" sz="1400" baseline="0" dirty="0">
                <a:latin typeface="Century Gothic" panose="020B0502020202020204" pitchFamily="34" charset="0"/>
              </a:rPr>
              <a:t> som vil teste ut nye aktiviteter i </a:t>
            </a:r>
            <a:r>
              <a:rPr lang="nb-NO" sz="1400" b="1" i="0" u="none" strike="noStrike" kern="1200" baseline="0" dirty="0">
                <a:solidFill>
                  <a:srgbClr val="515350"/>
                </a:solidFill>
                <a:latin typeface="Century Gothic" panose="020B0502020202020204" pitchFamily="34" charset="0"/>
              </a:rPr>
              <a:t>Friluftslivets år 2025</a:t>
            </a:r>
          </a:p>
          <a:p>
            <a:pPr>
              <a:defRPr/>
            </a:pPr>
            <a:r>
              <a:rPr lang="nb-NO" sz="1000" b="0" i="0" u="none" strike="noStrike" kern="1200" baseline="0" dirty="0">
                <a:solidFill>
                  <a:srgbClr val="515350"/>
                </a:solidFill>
                <a:latin typeface="Century Gothic" panose="020B0502020202020204" pitchFamily="34" charset="0"/>
              </a:rPr>
              <a:t>Base: Kjenner til Friluftslivets år 2025</a:t>
            </a:r>
            <a:endParaRPr lang="nb-NO" sz="1000" b="0" dirty="0">
              <a:latin typeface="Century Gothic" panose="020B0502020202020204" pitchFamily="34" charset="0"/>
            </a:endParaRP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71C3B3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rgbClr val="F26649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0E-43B3-B5FF-2C33DE3F5C39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Tur i mark eller skog</c:v>
                </c:pt>
                <c:pt idx="1">
                  <c:v>Gå tur i eget nærområde</c:v>
                </c:pt>
                <c:pt idx="2">
                  <c:v>Camping eller telttur</c:v>
                </c:pt>
                <c:pt idx="3">
                  <c:v>Topptur eller fjellvandring</c:v>
                </c:pt>
                <c:pt idx="4">
                  <c:v>Bær- og sopplukking</c:v>
                </c:pt>
                <c:pt idx="5">
                  <c:v>Stå på ski (alpin, langrenn, randonee osv.)</c:v>
                </c:pt>
                <c:pt idx="6">
                  <c:v>Fiske</c:v>
                </c:pt>
                <c:pt idx="7">
                  <c:v>Bade, dykke eller snorkle</c:v>
                </c:pt>
                <c:pt idx="8">
                  <c:v>Sykling</c:v>
                </c:pt>
                <c:pt idx="9">
                  <c:v>Padling (kajakk, kano)</c:v>
                </c:pt>
                <c:pt idx="10">
                  <c:v>Klatring eller buldring</c:v>
                </c:pt>
                <c:pt idx="11">
                  <c:v>Seiling</c:v>
                </c:pt>
                <c:pt idx="12">
                  <c:v>Jakt</c:v>
                </c:pt>
                <c:pt idx="13">
                  <c:v>Andre aktiviteter</c:v>
                </c:pt>
                <c:pt idx="14">
                  <c:v>Har ingen planer om å prøve noe nytt</c:v>
                </c:pt>
              </c:strCache>
            </c:strRef>
          </c:cat>
          <c:val>
            <c:numRef>
              <c:f>Sheet1!$B$2:$B$16</c:f>
              <c:numCache>
                <c:formatCode>0%</c:formatCode>
                <c:ptCount val="15"/>
                <c:pt idx="0">
                  <c:v>0.34605660246699999</c:v>
                </c:pt>
                <c:pt idx="1">
                  <c:v>0.29263196559440002</c:v>
                </c:pt>
                <c:pt idx="2">
                  <c:v>0.179816191642</c:v>
                </c:pt>
                <c:pt idx="3">
                  <c:v>0.1773795236604</c:v>
                </c:pt>
                <c:pt idx="4">
                  <c:v>0.1400993804349</c:v>
                </c:pt>
                <c:pt idx="5">
                  <c:v>0.13159966577480001</c:v>
                </c:pt>
                <c:pt idx="6">
                  <c:v>0.1253579228451</c:v>
                </c:pt>
                <c:pt idx="7">
                  <c:v>0.1204301437417</c:v>
                </c:pt>
                <c:pt idx="8">
                  <c:v>0.1187032050252</c:v>
                </c:pt>
                <c:pt idx="9">
                  <c:v>0.1169168934063</c:v>
                </c:pt>
                <c:pt idx="10">
                  <c:v>7.1113491804689996E-2</c:v>
                </c:pt>
                <c:pt idx="11">
                  <c:v>4.4554700219489998E-2</c:v>
                </c:pt>
                <c:pt idx="12">
                  <c:v>2.7245007505860001E-2</c:v>
                </c:pt>
                <c:pt idx="13">
                  <c:v>9.4744917073639995E-2</c:v>
                </c:pt>
                <c:pt idx="14">
                  <c:v>0.3985837341324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9E-414A-AC55-F8A6D363B57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t"/>
        <c:numFmt formatCode="0%" sourceLinked="0"/>
        <c:majorTickMark val="none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nb-NO" sz="1400" dirty="0">
                <a:latin typeface="Century Gothic" panose="020B0502020202020204" pitchFamily="34" charset="0"/>
              </a:rPr>
              <a:t>Kjennskap</a:t>
            </a:r>
            <a:r>
              <a:rPr lang="nb-NO" sz="1400" baseline="0" dirty="0">
                <a:latin typeface="Century Gothic" panose="020B0502020202020204" pitchFamily="34" charset="0"/>
              </a:rPr>
              <a:t> til allemannsretten</a:t>
            </a:r>
            <a:endParaRPr lang="nb-NO" sz="1400" dirty="0">
              <a:latin typeface="Century Gothic" panose="020B0502020202020204" pitchFamily="34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71C3B3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A46-46B7-AC2E-E063683E7928}"/>
              </c:ext>
            </c:extLst>
          </c:dPt>
          <c:dPt>
            <c:idx val="2"/>
            <c:invertIfNegative val="0"/>
            <c:bubble3D val="0"/>
            <c:spPr>
              <a:solidFill>
                <a:srgbClr val="F26649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46-46B7-AC2E-E063683E79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j-lt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Ja, og jeg vet hva allemannsretten er</c:v>
                </c:pt>
                <c:pt idx="1">
                  <c:v>Ja, men jeg er usikker hva det betyr</c:v>
                </c:pt>
                <c:pt idx="2">
                  <c:v>Nei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0.73625208633729999</c:v>
                </c:pt>
                <c:pt idx="1">
                  <c:v>0.23154996504350001</c:v>
                </c:pt>
                <c:pt idx="2">
                  <c:v>3.2197948619169997E-2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9-4F88-B9FA-DFA14C4227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 err="1">
                <a:latin typeface="Century Gothic" panose="020B0502020202020204" pitchFamily="34" charset="0"/>
              </a:rPr>
              <a:t>Kjennskap</a:t>
            </a:r>
            <a:r>
              <a:rPr lang="en-US" sz="1400" dirty="0">
                <a:latin typeface="Century Gothic" panose="020B0502020202020204" pitchFamily="34" charset="0"/>
              </a:rPr>
              <a:t> &amp; </a:t>
            </a:r>
            <a:r>
              <a:rPr lang="en-US" sz="1400" dirty="0" err="1">
                <a:latin typeface="Century Gothic" panose="020B0502020202020204" pitchFamily="34" charset="0"/>
              </a:rPr>
              <a:t>kunnskap</a:t>
            </a:r>
            <a:endParaRPr lang="en-US" sz="1400" dirty="0">
              <a:latin typeface="Century Gothic" panose="020B0502020202020204" pitchFamily="34" charset="0"/>
            </a:endParaRPr>
          </a:p>
        </c:rich>
      </c:tx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Vet hva det er</c:v>
                </c:pt>
              </c:strCache>
            </c:strRef>
          </c:tx>
          <c:spPr>
            <a:solidFill>
              <a:srgbClr val="71C3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Mann</c:v>
                </c:pt>
                <c:pt idx="1">
                  <c:v>Kvinne</c:v>
                </c:pt>
                <c:pt idx="3">
                  <c:v>18-29 år</c:v>
                </c:pt>
                <c:pt idx="4">
                  <c:v>30-39 år</c:v>
                </c:pt>
                <c:pt idx="5">
                  <c:v>40-49 år</c:v>
                </c:pt>
                <c:pt idx="6">
                  <c:v>50-59 år</c:v>
                </c:pt>
                <c:pt idx="7">
                  <c:v>60+ år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0.73931494681840004</c:v>
                </c:pt>
                <c:pt idx="1">
                  <c:v>0.73317432587139997</c:v>
                </c:pt>
                <c:pt idx="3">
                  <c:v>0.4964649836617</c:v>
                </c:pt>
                <c:pt idx="4">
                  <c:v>0.62270892961180002</c:v>
                </c:pt>
                <c:pt idx="5">
                  <c:v>0.7954583928908</c:v>
                </c:pt>
                <c:pt idx="6">
                  <c:v>0.81944584395060005</c:v>
                </c:pt>
                <c:pt idx="7">
                  <c:v>0.87213273406680003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52-46C6-A114-F69394382D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Kjenner bare til navnet</c:v>
                </c:pt>
              </c:strCache>
            </c:strRef>
          </c:tx>
          <c:spPr>
            <a:solidFill>
              <a:srgbClr val="71C3B3">
                <a:lumMod val="60000"/>
                <a:lumOff val="4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Mann</c:v>
                </c:pt>
                <c:pt idx="1">
                  <c:v>Kvinne</c:v>
                </c:pt>
                <c:pt idx="3">
                  <c:v>18-29 år</c:v>
                </c:pt>
                <c:pt idx="4">
                  <c:v>30-39 år</c:v>
                </c:pt>
                <c:pt idx="5">
                  <c:v>40-49 år</c:v>
                </c:pt>
                <c:pt idx="6">
                  <c:v>50-59 år</c:v>
                </c:pt>
                <c:pt idx="7">
                  <c:v>60+ år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0.2306398448078</c:v>
                </c:pt>
                <c:pt idx="1">
                  <c:v>0.23246451276710001</c:v>
                </c:pt>
                <c:pt idx="3">
                  <c:v>0.44311948045830002</c:v>
                </c:pt>
                <c:pt idx="4">
                  <c:v>0.31233443870979999</c:v>
                </c:pt>
                <c:pt idx="5">
                  <c:v>0.17316870590690001</c:v>
                </c:pt>
                <c:pt idx="6">
                  <c:v>0.1668523777847</c:v>
                </c:pt>
                <c:pt idx="7">
                  <c:v>0.1212894176531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552-46C6-A114-F69394382D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Totalt</c:v>
                </c:pt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nb-NO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Mann</c:v>
                </c:pt>
                <c:pt idx="1">
                  <c:v>Kvinne</c:v>
                </c:pt>
                <c:pt idx="3">
                  <c:v>18-29 år</c:v>
                </c:pt>
                <c:pt idx="4">
                  <c:v>30-39 år</c:v>
                </c:pt>
                <c:pt idx="5">
                  <c:v>40-49 år</c:v>
                </c:pt>
                <c:pt idx="6">
                  <c:v>50-59 år</c:v>
                </c:pt>
                <c:pt idx="7">
                  <c:v>60+ år</c:v>
                </c:pt>
              </c:strCache>
            </c:strRef>
          </c:cat>
          <c:val>
            <c:numRef>
              <c:f>Sheet1!$D$2:$D$9</c:f>
              <c:numCache>
                <c:formatCode>0%</c:formatCode>
                <c:ptCount val="8"/>
                <c:pt idx="0">
                  <c:v>0.96995479162620002</c:v>
                </c:pt>
                <c:pt idx="1">
                  <c:v>0.96563883863849997</c:v>
                </c:pt>
                <c:pt idx="3">
                  <c:v>0.93958446411999996</c:v>
                </c:pt>
                <c:pt idx="4">
                  <c:v>0.93504336832159995</c:v>
                </c:pt>
                <c:pt idx="5">
                  <c:v>0.96862709879770004</c:v>
                </c:pt>
                <c:pt idx="6">
                  <c:v>0.98629822173530002</c:v>
                </c:pt>
                <c:pt idx="7">
                  <c:v>0.9934221517199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552-46C6-A114-F69394382D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"/>
        <c:axId val="2"/>
      </c:barChart>
      <c:catAx>
        <c:axId val="1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1.2"/>
        </c:scaling>
        <c:delete val="1"/>
        <c:axPos val="t"/>
        <c:numFmt formatCode="0%" sourceLinked="0"/>
        <c:majorTickMark val="out"/>
        <c:minorTickMark val="none"/>
        <c:tickLblPos val="nextTo"/>
        <c:crossAx val="1"/>
        <c:crosses val="autoZero"/>
        <c:crossBetween val="between"/>
      </c:valAx>
    </c:plotArea>
    <c:legend>
      <c:legendPos val="t"/>
      <c:legendEntry>
        <c:idx val="2"/>
        <c:delete val="1"/>
      </c:legendEntry>
      <c:overlay val="0"/>
    </c:legend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solidFill>
        <a:srgbClr val="71C3B3">
          <a:shade val="15000"/>
        </a:srgbClr>
      </a:solidFill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nb-NO" sz="1400" dirty="0">
                <a:latin typeface="Century Gothic" panose="020B0502020202020204" pitchFamily="34" charset="0"/>
              </a:rPr>
              <a:t>Forståelse av «sporløs ferdsel»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E7E6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DC5-4E15-AF38-517E898C2599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Å nyte naturen uten å etterlate noe avfall eller spor etter seg</c:v>
                </c:pt>
                <c:pt idx="1">
                  <c:v>Å unngå å forstyrre dyreliv og plantevekst</c:v>
                </c:pt>
                <c:pt idx="2">
                  <c:v>Å alltid følge regler og retningslinjer for naturvern i områder jeg besøker</c:v>
                </c:pt>
                <c:pt idx="3">
                  <c:v>Å respektere dyrket mark og kulturlandskap</c:v>
                </c:pt>
                <c:pt idx="4">
                  <c:v>Å bruke stier og områder som allerede er tilrettelagt for å minimere slitasje</c:v>
                </c:pt>
                <c:pt idx="5">
                  <c:v>Å bidra til en stille og fredelig natur ved å unngå å lage støy</c:v>
                </c:pt>
                <c:pt idx="6">
                  <c:v>Å ikke sette opp telt, bål eller gjøre andre inngrep i naturen</c:v>
                </c:pt>
                <c:pt idx="7">
                  <c:v>Å bruke miljøvennlige transportmidler når jeg skal på tur</c:v>
                </c:pt>
                <c:pt idx="8">
                  <c:v>Annen betydning:</c:v>
                </c:pt>
                <c:pt idx="9">
                  <c:v>Vet ikke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0.75215299080590003</c:v>
                </c:pt>
                <c:pt idx="1">
                  <c:v>0.43441426873700001</c:v>
                </c:pt>
                <c:pt idx="2">
                  <c:v>0.42557874996740003</c:v>
                </c:pt>
                <c:pt idx="3">
                  <c:v>0.4165686840219</c:v>
                </c:pt>
                <c:pt idx="4">
                  <c:v>0.3976270074414</c:v>
                </c:pt>
                <c:pt idx="5">
                  <c:v>0.2095214328129</c:v>
                </c:pt>
                <c:pt idx="6">
                  <c:v>0.10699896011</c:v>
                </c:pt>
                <c:pt idx="7">
                  <c:v>9.3221798560749997E-2</c:v>
                </c:pt>
                <c:pt idx="8">
                  <c:v>7.4905223988100001E-3</c:v>
                </c:pt>
                <c:pt idx="9">
                  <c:v>0.1101881492997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9E-414A-AC55-F8A6D363B57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t"/>
        <c:numFmt formatCode="0%" sourceLinked="0"/>
        <c:majorTickMark val="none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nb-NO" sz="1400" dirty="0">
                <a:latin typeface="Century Gothic" panose="020B0502020202020204" pitchFamily="34" charset="0"/>
              </a:rPr>
              <a:t>Vanligvis</a:t>
            </a:r>
            <a:r>
              <a:rPr lang="nb-NO" sz="1400" baseline="0" dirty="0">
                <a:latin typeface="Century Gothic" panose="020B0502020202020204" pitchFamily="34" charset="0"/>
              </a:rPr>
              <a:t> engangs- eller flergangsprodukter i naturen</a:t>
            </a:r>
          </a:p>
          <a:p>
            <a:pPr>
              <a:defRPr/>
            </a:pPr>
            <a:r>
              <a:rPr lang="nb-NO" sz="1000" b="0" baseline="0" dirty="0">
                <a:latin typeface="Century Gothic" panose="020B0502020202020204" pitchFamily="34" charset="0"/>
              </a:rPr>
              <a:t>Base: Er i naturen</a:t>
            </a:r>
            <a:endParaRPr lang="nb-NO" sz="1000" b="0" dirty="0">
              <a:latin typeface="Century Gothic" panose="020B0502020202020204" pitchFamily="34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2.5895951871397614E-2"/>
          <c:y val="0.15267687819110137"/>
          <c:w val="0.95930636134494662"/>
          <c:h val="0.738754745372364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1C7CA1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C6B-4BCD-9C2E-C1D156CB0DE2}"/>
              </c:ext>
            </c:extLst>
          </c:dPt>
          <c:dPt>
            <c:idx val="2"/>
            <c:invertIfNegative val="0"/>
            <c:bubble3D val="0"/>
            <c:spPr>
              <a:solidFill>
                <a:srgbClr val="FCE164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6B-4BCD-9C2E-C1D156CB0DE2}"/>
              </c:ext>
            </c:extLst>
          </c:dPt>
          <c:dPt>
            <c:idx val="3"/>
            <c:invertIfNegative val="0"/>
            <c:bubble3D val="0"/>
            <c:spPr>
              <a:solidFill>
                <a:srgbClr val="E7E6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C6B-4BCD-9C2E-C1D156CB0D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j-lt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Jeg bruker mest flergangsprodukter</c:v>
                </c:pt>
                <c:pt idx="1">
                  <c:v>Jeg bruker mest engangsprodukter</c:v>
                </c:pt>
                <c:pt idx="2">
                  <c:v>Jeg bruker en blanding av begge</c:v>
                </c:pt>
                <c:pt idx="3">
                  <c:v>Vet ikke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0.73082041520749996</c:v>
                </c:pt>
                <c:pt idx="1">
                  <c:v>5.9091168638409998E-2</c:v>
                </c:pt>
                <c:pt idx="2">
                  <c:v>0.18532828577630001</c:v>
                </c:pt>
                <c:pt idx="3">
                  <c:v>2.4760130377819999E-2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9-4F88-B9FA-DFA14C4227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nb-NO" sz="1400" b="1" i="0" u="none" strike="noStrike" kern="1200" baseline="0" dirty="0">
                <a:solidFill>
                  <a:srgbClr val="515350"/>
                </a:solidFill>
                <a:latin typeface="Century Gothic" panose="020B0502020202020204" pitchFamily="34" charset="0"/>
              </a:rPr>
              <a:t>Bruk av </a:t>
            </a:r>
            <a:r>
              <a:rPr lang="nb-NO" sz="1400" b="1" i="0" u="none" strike="noStrike" baseline="0" dirty="0">
                <a:latin typeface="Century Gothic" panose="020B0502020202020204" pitchFamily="34" charset="0"/>
              </a:rPr>
              <a:t>mat- og drikkeutstyr</a:t>
            </a:r>
            <a:r>
              <a:rPr lang="nb-NO" sz="1400" b="1" i="0" u="none" strike="noStrike" kern="1200" baseline="0" dirty="0">
                <a:solidFill>
                  <a:srgbClr val="515350"/>
                </a:solidFill>
                <a:latin typeface="Century Gothic" panose="020B0502020202020204" pitchFamily="34" charset="0"/>
              </a:rPr>
              <a:t> i naturen</a:t>
            </a:r>
          </a:p>
          <a:p>
            <a:pPr>
              <a:defRPr/>
            </a:pPr>
            <a:r>
              <a:rPr lang="nb-NO" sz="1000" b="0" i="0" u="none" strike="noStrike" kern="1200" baseline="0" dirty="0">
                <a:solidFill>
                  <a:srgbClr val="515350"/>
                </a:solidFill>
                <a:latin typeface="Century Gothic" panose="020B0502020202020204" pitchFamily="34" charset="0"/>
              </a:rPr>
              <a:t>Base: Er i naturen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26649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3AD-4806-870F-0C73B19B0C3F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Termosflaske</c:v>
                </c:pt>
                <c:pt idx="1">
                  <c:v>Matboks</c:v>
                </c:pt>
                <c:pt idx="2">
                  <c:v>Emaljekopp</c:v>
                </c:pt>
                <c:pt idx="3">
                  <c:v>Spork</c:v>
                </c:pt>
                <c:pt idx="4">
                  <c:v>Bestikk av tre eller plast til engangsbruk</c:v>
                </c:pt>
                <c:pt idx="5">
                  <c:v>Papp eller plastkopp til engangsbruk</c:v>
                </c:pt>
                <c:pt idx="6">
                  <c:v>Flaske til engangsbruk</c:v>
                </c:pt>
                <c:pt idx="7">
                  <c:v>Ingen av disse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0.85856052351989998</c:v>
                </c:pt>
                <c:pt idx="1">
                  <c:v>0.7430982696624</c:v>
                </c:pt>
                <c:pt idx="2">
                  <c:v>0.1899862856409</c:v>
                </c:pt>
                <c:pt idx="3">
                  <c:v>0.12799769106440001</c:v>
                </c:pt>
                <c:pt idx="4">
                  <c:v>0.1214914967127</c:v>
                </c:pt>
                <c:pt idx="5">
                  <c:v>0.1200896870641</c:v>
                </c:pt>
                <c:pt idx="6">
                  <c:v>7.4389231687089996E-2</c:v>
                </c:pt>
                <c:pt idx="7">
                  <c:v>5.2049882814199998E-2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9E-414A-AC55-F8A6D363B57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t"/>
        <c:numFmt formatCode="0%" sourceLinked="0"/>
        <c:majorTickMark val="none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nb-NO" sz="1400" b="1" i="0" u="none" strike="noStrike" kern="1200" baseline="0" dirty="0">
                <a:solidFill>
                  <a:srgbClr val="515350"/>
                </a:solidFill>
                <a:latin typeface="Century Gothic" panose="020B0502020202020204" pitchFamily="34" charset="0"/>
              </a:rPr>
              <a:t>Samler inn eget avfall i naturen</a:t>
            </a:r>
          </a:p>
          <a:p>
            <a:pPr>
              <a:defRPr/>
            </a:pPr>
            <a:r>
              <a:rPr lang="nb-NO" sz="1100" b="0" i="0" u="none" strike="noStrike" kern="1200" baseline="0" dirty="0">
                <a:solidFill>
                  <a:srgbClr val="515350"/>
                </a:solidFill>
                <a:latin typeface="Century Gothic" panose="020B0502020202020204" pitchFamily="34" charset="0"/>
              </a:rPr>
              <a:t>Base: Er i naturen</a:t>
            </a:r>
          </a:p>
        </c:rich>
      </c:tx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explosion val="2"/>
          <c:dPt>
            <c:idx val="0"/>
            <c:bubble3D val="0"/>
            <c:spPr>
              <a:solidFill>
                <a:srgbClr val="71C3B3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A4-443E-8294-1AA1FC0E3503}"/>
              </c:ext>
            </c:extLst>
          </c:dPt>
          <c:dPt>
            <c:idx val="1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6A4-443E-8294-1AA1FC0E3503}"/>
              </c:ext>
            </c:extLst>
          </c:dPt>
          <c:dLbls>
            <c:dLbl>
              <c:idx val="0"/>
              <c:layout>
                <c:manualLayout>
                  <c:x val="-4.8228692103377633E-3"/>
                  <c:y val="-0.263757677379345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4000" b="1">
                      <a:latin typeface="Century Gothic" panose="020B0502020202020204" pitchFamily="34" charset="0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A4-443E-8294-1AA1FC0E350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A4-443E-8294-1AA1FC0E35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j-lt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Ja</c:v>
                </c:pt>
                <c:pt idx="1">
                  <c:v>Nei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0.99021613462570002</c:v>
                </c:pt>
                <c:pt idx="1">
                  <c:v>9.7838653742979998E-3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9-4F88-B9FA-DFA14C422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nb-NO" sz="1400" b="1" i="0" u="none" strike="noStrike" kern="1200" baseline="0" dirty="0">
                <a:solidFill>
                  <a:srgbClr val="515350"/>
                </a:solidFill>
                <a:latin typeface="Century Gothic" panose="020B0502020202020204" pitchFamily="34" charset="0"/>
              </a:rPr>
              <a:t>Metode for å samle inn eget avfall i naturen</a:t>
            </a:r>
          </a:p>
          <a:p>
            <a:pPr>
              <a:defRPr/>
            </a:pPr>
            <a:r>
              <a:rPr lang="nb-NO" sz="1000" b="0" i="0" u="none" strike="noStrike" kern="1200" baseline="0" dirty="0">
                <a:solidFill>
                  <a:srgbClr val="515350"/>
                </a:solidFill>
                <a:latin typeface="Century Gothic" panose="020B0502020202020204" pitchFamily="34" charset="0"/>
              </a:rPr>
              <a:t>Base: Samler inn eget avfall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71C3B3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j-lt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Jeg putter søppelet i lomma</c:v>
                </c:pt>
                <c:pt idx="1">
                  <c:v>Jeg har med en pose til søppelet</c:v>
                </c:pt>
                <c:pt idx="2">
                  <c:v>Jeg putter søppelet i sekken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0.1900692979958</c:v>
                </c:pt>
                <c:pt idx="1">
                  <c:v>0.58552353161990001</c:v>
                </c:pt>
                <c:pt idx="2">
                  <c:v>0.61842075691380005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9-4F88-B9FA-DFA14C4227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l"/>
        <c:numFmt formatCode="0%" sourceLinked="0"/>
        <c:majorTickMark val="out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nb-NO" sz="1400" dirty="0">
                <a:latin typeface="Century Gothic" panose="020B0502020202020204" pitchFamily="34" charset="0"/>
              </a:rPr>
              <a:t>Utdanning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n=713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411-4475-B240-EF14A71CB14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'Ark1'!$A$2:$A$7</c:f>
              <c:strCache>
                <c:ptCount val="6"/>
                <c:pt idx="0">
                  <c:v>Grunnskole</c:v>
                </c:pt>
                <c:pt idx="1">
                  <c:v>Videregående</c:v>
                </c:pt>
                <c:pt idx="2">
                  <c:v>Fagskole</c:v>
                </c:pt>
                <c:pt idx="3">
                  <c:v>Universitet-/høyskole 1-3 år</c:v>
                </c:pt>
                <c:pt idx="4">
                  <c:v>Universitet-/høyskole 3 år +</c:v>
                </c:pt>
                <c:pt idx="5">
                  <c:v>Annet</c:v>
                </c:pt>
              </c:strCache>
            </c:strRef>
          </c:cat>
          <c:val>
            <c:numRef>
              <c:f>'Ark1'!$B$2:$B$7</c:f>
              <c:numCache>
                <c:formatCode>0%</c:formatCode>
                <c:ptCount val="6"/>
                <c:pt idx="0">
                  <c:v>0.04</c:v>
                </c:pt>
                <c:pt idx="1">
                  <c:v>0.2</c:v>
                </c:pt>
                <c:pt idx="2">
                  <c:v>0.18</c:v>
                </c:pt>
                <c:pt idx="3">
                  <c:v>0.3</c:v>
                </c:pt>
                <c:pt idx="4">
                  <c:v>0.27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11-4475-B240-EF14A71CB1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176405583"/>
        <c:axId val="1176406831"/>
      </c:barChart>
      <c:catAx>
        <c:axId val="117640558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176406831"/>
        <c:crosses val="autoZero"/>
        <c:auto val="1"/>
        <c:lblAlgn val="ctr"/>
        <c:lblOffset val="100"/>
        <c:noMultiLvlLbl val="0"/>
      </c:catAx>
      <c:valAx>
        <c:axId val="1176406831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176405583"/>
        <c:crosses val="max"/>
        <c:crossBetween val="between"/>
        <c:majorUnit val="0.2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j-lt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Nord-Norge</c:v>
                </c:pt>
                <c:pt idx="1">
                  <c:v>Midt-Norge</c:v>
                </c:pt>
                <c:pt idx="2">
                  <c:v>Vestlandet</c:v>
                </c:pt>
                <c:pt idx="3">
                  <c:v>Østlandet</c:v>
                </c:pt>
                <c:pt idx="4">
                  <c:v>Sørlandet inkludert TeVe</c:v>
                </c:pt>
                <c:pt idx="5">
                  <c:v>Oslo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8.9286776998109996E-2</c:v>
                </c:pt>
                <c:pt idx="1">
                  <c:v>0.13596889872340001</c:v>
                </c:pt>
                <c:pt idx="2">
                  <c:v>0.20383161921039999</c:v>
                </c:pt>
                <c:pt idx="3">
                  <c:v>0.30324375891549998</c:v>
                </c:pt>
                <c:pt idx="4">
                  <c:v>0.13568193417259999</c:v>
                </c:pt>
                <c:pt idx="5">
                  <c:v>0.13198701197990001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04-48D0-ABF5-604884B98A2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nb-NO" sz="1400" dirty="0">
                <a:latin typeface="Century Gothic" panose="020B0502020202020204" pitchFamily="34" charset="0"/>
              </a:rPr>
              <a:t>Bruk av naturen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664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327-47A1-93B4-B4BF522680CD}"/>
              </c:ext>
            </c:extLst>
          </c:dPt>
          <c:dPt>
            <c:idx val="1"/>
            <c:invertIfNegative val="0"/>
            <c:bubble3D val="0"/>
            <c:spPr>
              <a:solidFill>
                <a:srgbClr val="F26649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27-47A1-93B4-B4BF522680CD}"/>
              </c:ext>
            </c:extLst>
          </c:dPt>
          <c:dPt>
            <c:idx val="2"/>
            <c:invertIfNegative val="0"/>
            <c:bubble3D val="0"/>
            <c:spPr>
              <a:solidFill>
                <a:srgbClr val="FCE164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327-47A1-93B4-B4BF522680CD}"/>
              </c:ext>
            </c:extLst>
          </c:dPt>
          <c:dPt>
            <c:idx val="3"/>
            <c:invertIfNegative val="0"/>
            <c:bubble3D val="0"/>
            <c:spPr>
              <a:solidFill>
                <a:srgbClr val="71C3B3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27-47A1-93B4-B4BF522680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latin typeface="+mj-lt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Aldri</c:v>
                </c:pt>
                <c:pt idx="1">
                  <c:v>Sjelden</c:v>
                </c:pt>
                <c:pt idx="2">
                  <c:v>Av og til</c:v>
                </c:pt>
                <c:pt idx="3">
                  <c:v>Ofte</c:v>
                </c:pt>
                <c:pt idx="4">
                  <c:v>Veldig ofte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1.963117698429E-2</c:v>
                </c:pt>
                <c:pt idx="1">
                  <c:v>0.16520375894629999</c:v>
                </c:pt>
                <c:pt idx="2">
                  <c:v>0.40427894746940002</c:v>
                </c:pt>
                <c:pt idx="3">
                  <c:v>0.31077499938850001</c:v>
                </c:pt>
                <c:pt idx="4">
                  <c:v>0.1001111172116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9-4F88-B9FA-DFA14C4227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>
                <a:latin typeface="Century Gothic" panose="020B0502020202020204" pitchFamily="34" charset="0"/>
              </a:rPr>
              <a:t>Topp 10 </a:t>
            </a:r>
            <a:r>
              <a:rPr lang="en-US" sz="1400" dirty="0" err="1">
                <a:latin typeface="Century Gothic" panose="020B0502020202020204" pitchFamily="34" charset="0"/>
              </a:rPr>
              <a:t>fritidsinteresser</a:t>
            </a:r>
            <a:endParaRPr lang="en-US" sz="1400" dirty="0">
              <a:latin typeface="Century Gothic" panose="020B0502020202020204" pitchFamily="34" charset="0"/>
            </a:endParaRP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Kolonne1</c:v>
                </c:pt>
              </c:strCache>
            </c:strRef>
          </c:tx>
          <c:spPr>
            <a:solidFill>
              <a:srgbClr val="F26649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/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DDC-4317-802B-34E0B3A560C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Film og serier</c:v>
                </c:pt>
                <c:pt idx="1">
                  <c:v>Reise</c:v>
                </c:pt>
                <c:pt idx="2">
                  <c:v>Musikk </c:v>
                </c:pt>
                <c:pt idx="3">
                  <c:v>Friluftsliv </c:v>
                </c:pt>
                <c:pt idx="4">
                  <c:v>Bøker og litteratur</c:v>
                </c:pt>
                <c:pt idx="5">
                  <c:v>Matlaging, baking og lignende</c:v>
                </c:pt>
                <c:pt idx="6">
                  <c:v>Egentrening</c:v>
                </c:pt>
                <c:pt idx="7">
                  <c:v>Politikk og samfunn</c:v>
                </c:pt>
                <c:pt idx="8">
                  <c:v>Hagearbeid, planter, dyrking</c:v>
                </c:pt>
                <c:pt idx="9">
                  <c:v>Dyr (hund, hest, katt etc.)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0.53027844482940001</c:v>
                </c:pt>
                <c:pt idx="1">
                  <c:v>0.48487180097749999</c:v>
                </c:pt>
                <c:pt idx="2">
                  <c:v>0.48368204782669999</c:v>
                </c:pt>
                <c:pt idx="3">
                  <c:v>0.444459152927</c:v>
                </c:pt>
                <c:pt idx="4">
                  <c:v>0.41860610899619999</c:v>
                </c:pt>
                <c:pt idx="5">
                  <c:v>0.40504520244179998</c:v>
                </c:pt>
                <c:pt idx="6">
                  <c:v>0.39692338452980003</c:v>
                </c:pt>
                <c:pt idx="7">
                  <c:v>0.32461178011589997</c:v>
                </c:pt>
                <c:pt idx="8">
                  <c:v>0.31703404313639999</c:v>
                </c:pt>
                <c:pt idx="9">
                  <c:v>0.31118768171830002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DC-4317-802B-34E0B3A560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t"/>
        <c:numFmt formatCode="0%" sourceLinked="0"/>
        <c:majorTickMark val="none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>
                <a:latin typeface="Century Gothic" panose="020B0502020202020204" pitchFamily="34" charset="0"/>
              </a:rPr>
              <a:t>Kilde</a:t>
            </a:r>
            <a:r>
              <a:rPr lang="en-US" sz="1400" baseline="0" dirty="0">
                <a:latin typeface="Century Gothic" panose="020B0502020202020204" pitchFamily="34" charset="0"/>
              </a:rPr>
              <a:t> </a:t>
            </a:r>
            <a:r>
              <a:rPr lang="en-US" sz="1400" baseline="0" dirty="0" err="1">
                <a:latin typeface="Century Gothic" panose="020B0502020202020204" pitchFamily="34" charset="0"/>
              </a:rPr>
              <a:t>til</a:t>
            </a:r>
            <a:r>
              <a:rPr lang="en-US" sz="1400" baseline="0" dirty="0">
                <a:latin typeface="Century Gothic" panose="020B0502020202020204" pitchFamily="34" charset="0"/>
              </a:rPr>
              <a:t> </a:t>
            </a:r>
            <a:r>
              <a:rPr lang="en-US" sz="1400" baseline="0" dirty="0" err="1">
                <a:latin typeface="Century Gothic" panose="020B0502020202020204" pitchFamily="34" charset="0"/>
              </a:rPr>
              <a:t>informasjon</a:t>
            </a:r>
            <a:r>
              <a:rPr lang="en-US" sz="1400" baseline="0" dirty="0">
                <a:latin typeface="Century Gothic" panose="020B0502020202020204" pitchFamily="34" charset="0"/>
              </a:rPr>
              <a:t> om </a:t>
            </a:r>
            <a:r>
              <a:rPr lang="en-US" sz="1400" baseline="0" dirty="0" err="1">
                <a:latin typeface="Century Gothic" panose="020B0502020202020204" pitchFamily="34" charset="0"/>
              </a:rPr>
              <a:t>friluftsliv</a:t>
            </a:r>
            <a:endParaRPr lang="en-US" sz="1400" dirty="0">
              <a:latin typeface="Century Gothic" panose="020B0502020202020204" pitchFamily="34" charset="0"/>
            </a:endParaRP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Venner og familie</c:v>
                </c:pt>
                <c:pt idx="1">
                  <c:v>Sosiale medier</c:v>
                </c:pt>
                <c:pt idx="2">
                  <c:v>TV-dokumentarer og programmer</c:v>
                </c:pt>
                <c:pt idx="3">
                  <c:v>Offentlige nettsteder og organisasjoner</c:v>
                </c:pt>
                <c:pt idx="4">
                  <c:v>Aviser og andre nyhetsmedier</c:v>
                </c:pt>
                <c:pt idx="5">
                  <c:v>Reklame og annonser</c:v>
                </c:pt>
                <c:pt idx="6">
                  <c:v>Fagblader og tidsskrifter</c:v>
                </c:pt>
                <c:pt idx="7">
                  <c:v>Podkaster</c:v>
                </c:pt>
                <c:pt idx="8">
                  <c:v>Blogger</c:v>
                </c:pt>
                <c:pt idx="9">
                  <c:v>Andre kilder</c:v>
                </c:pt>
                <c:pt idx="10">
                  <c:v>Ingen / vet ikke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0.56065214839690003</c:v>
                </c:pt>
                <c:pt idx="1">
                  <c:v>0.43434028619620002</c:v>
                </c:pt>
                <c:pt idx="2">
                  <c:v>0.30570805482329999</c:v>
                </c:pt>
                <c:pt idx="3">
                  <c:v>0.25789390416669999</c:v>
                </c:pt>
                <c:pt idx="4">
                  <c:v>0.20800811885609999</c:v>
                </c:pt>
                <c:pt idx="5">
                  <c:v>0.1112351681111</c:v>
                </c:pt>
                <c:pt idx="6">
                  <c:v>9.8273954767520003E-2</c:v>
                </c:pt>
                <c:pt idx="7">
                  <c:v>4.3805373083820001E-2</c:v>
                </c:pt>
                <c:pt idx="8">
                  <c:v>2.0958364506329999E-2</c:v>
                </c:pt>
                <c:pt idx="9">
                  <c:v>0.1110882800021</c:v>
                </c:pt>
                <c:pt idx="10">
                  <c:v>0.16011807597969999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9E-414A-AC55-F8A6D363B57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t"/>
        <c:numFmt formatCode="0%" sourceLinked="0"/>
        <c:majorTickMark val="none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nb-NO" sz="1400" dirty="0">
                <a:latin typeface="Century Gothic" panose="020B0502020202020204" pitchFamily="34" charset="0"/>
              </a:rPr>
              <a:t>Friluftsliv i 2025 sammenlignet med 2024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6649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29D-483B-9767-B6837480506E}"/>
              </c:ext>
            </c:extLst>
          </c:dPt>
          <c:dPt>
            <c:idx val="1"/>
            <c:invertIfNegative val="0"/>
            <c:bubble3D val="0"/>
            <c:spPr>
              <a:solidFill>
                <a:srgbClr val="FCE164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29D-483B-9767-B6837480506E}"/>
              </c:ext>
            </c:extLst>
          </c:dPt>
          <c:dPt>
            <c:idx val="2"/>
            <c:invertIfNegative val="0"/>
            <c:bubble3D val="0"/>
            <c:spPr>
              <a:solidFill>
                <a:srgbClr val="71C3B3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29D-483B-9767-B6837480506E}"/>
              </c:ext>
            </c:extLst>
          </c:dPt>
          <c:dPt>
            <c:idx val="3"/>
            <c:invertIfNegative val="0"/>
            <c:bubble3D val="0"/>
            <c:spPr>
              <a:solidFill>
                <a:srgbClr val="E7E6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29D-483B-9767-B683748050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+mj-lt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Mindre tid</c:v>
                </c:pt>
                <c:pt idx="1">
                  <c:v>Likt som i 2024</c:v>
                </c:pt>
                <c:pt idx="2">
                  <c:v>Mer tid</c:v>
                </c:pt>
                <c:pt idx="3">
                  <c:v>Vet ikke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1.778437831992E-2</c:v>
                </c:pt>
                <c:pt idx="1">
                  <c:v>0.53149731633160002</c:v>
                </c:pt>
                <c:pt idx="2">
                  <c:v>0.42119240758859999</c:v>
                </c:pt>
                <c:pt idx="3">
                  <c:v>2.952589775986E-2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9-4F88-B9FA-DFA14C4227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>
                <a:latin typeface="Century Gothic" panose="020B0502020202020204" pitchFamily="34" charset="0"/>
              </a:rPr>
              <a:t>Mer </a:t>
            </a:r>
            <a:r>
              <a:rPr lang="en-US" sz="1400" dirty="0" err="1">
                <a:latin typeface="Century Gothic" panose="020B0502020202020204" pitchFamily="34" charset="0"/>
              </a:rPr>
              <a:t>tid</a:t>
            </a:r>
            <a:endParaRPr lang="en-US" sz="1400" dirty="0">
              <a:latin typeface="Century Gothic" panose="020B0502020202020204" pitchFamily="34" charset="0"/>
            </a:endParaRP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71C3B3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Mann</c:v>
                </c:pt>
                <c:pt idx="1">
                  <c:v>Kvinne</c:v>
                </c:pt>
                <c:pt idx="3">
                  <c:v>18-29 år</c:v>
                </c:pt>
                <c:pt idx="4">
                  <c:v>30-39 år</c:v>
                </c:pt>
                <c:pt idx="5">
                  <c:v>40-49 år</c:v>
                </c:pt>
                <c:pt idx="6">
                  <c:v>50-59 år</c:v>
                </c:pt>
                <c:pt idx="7">
                  <c:v>60+ år</c:v>
                </c:pt>
              </c:strCache>
            </c:strRef>
          </c:cat>
          <c:val>
            <c:numRef>
              <c:f>Sheet1!$B$2:$B$9</c:f>
              <c:numCache>
                <c:formatCode>0%\ \ \ \ \ \ \ \ </c:formatCode>
                <c:ptCount val="8"/>
                <c:pt idx="0">
                  <c:v>0.39080171344480003</c:v>
                </c:pt>
                <c:pt idx="1">
                  <c:v>0.45173094420979998</c:v>
                </c:pt>
                <c:pt idx="3" formatCode="0%">
                  <c:v>0.51689262420009996</c:v>
                </c:pt>
                <c:pt idx="4" formatCode="0%">
                  <c:v>0.57167463683649999</c:v>
                </c:pt>
                <c:pt idx="5" formatCode="0%">
                  <c:v>0.43875118421830001</c:v>
                </c:pt>
                <c:pt idx="6" formatCode="0%">
                  <c:v>0.3901737025482</c:v>
                </c:pt>
                <c:pt idx="7" formatCode="0%">
                  <c:v>0.28343143953959998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14-4AFB-95BE-B0740B89AD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t"/>
        <c:numFmt formatCode="0%" sourceLinked="0"/>
        <c:majorTickMark val="none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solidFill>
        <a:srgbClr val="71C3B3">
          <a:shade val="15000"/>
        </a:srgbClr>
      </a:solidFill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>
                <a:latin typeface="Century Gothic" panose="020B0502020202020204" pitchFamily="34" charset="0"/>
              </a:rPr>
              <a:t>Kilde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1C7CA1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E7E6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E2-4930-953C-57D10711CB8C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Sosiale medier</c:v>
                </c:pt>
                <c:pt idx="1">
                  <c:v>Aviser og andre nyhetsmedier</c:v>
                </c:pt>
                <c:pt idx="2">
                  <c:v>Offentlige nettsteder og organisasjoner</c:v>
                </c:pt>
                <c:pt idx="3">
                  <c:v>Reklame og annonser</c:v>
                </c:pt>
                <c:pt idx="4">
                  <c:v>Venner og familie</c:v>
                </c:pt>
                <c:pt idx="5">
                  <c:v>Fagblader og tidsskrifter</c:v>
                </c:pt>
                <c:pt idx="6">
                  <c:v>TV-dokumentarer og programmer</c:v>
                </c:pt>
                <c:pt idx="7">
                  <c:v>Podkaster</c:v>
                </c:pt>
                <c:pt idx="8">
                  <c:v>Blogger</c:v>
                </c:pt>
                <c:pt idx="9">
                  <c:v>Andre kilder</c:v>
                </c:pt>
                <c:pt idx="10">
                  <c:v>Vet ikke / husker ikke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0.38695553915030001</c:v>
                </c:pt>
                <c:pt idx="1">
                  <c:v>0.27906521370960002</c:v>
                </c:pt>
                <c:pt idx="2">
                  <c:v>0.2542703400786</c:v>
                </c:pt>
                <c:pt idx="3">
                  <c:v>0.14128255974119999</c:v>
                </c:pt>
                <c:pt idx="4">
                  <c:v>0.13722311755729999</c:v>
                </c:pt>
                <c:pt idx="5">
                  <c:v>0.12880673606439999</c:v>
                </c:pt>
                <c:pt idx="6">
                  <c:v>0.1032286922989</c:v>
                </c:pt>
                <c:pt idx="7">
                  <c:v>1.813418510143E-2</c:v>
                </c:pt>
                <c:pt idx="8">
                  <c:v>1.4574605805349999E-2</c:v>
                </c:pt>
                <c:pt idx="9">
                  <c:v>6.2823229212689999E-2</c:v>
                </c:pt>
                <c:pt idx="10">
                  <c:v>7.2401408897389996E-2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E2-4930-953C-57D10711CB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"/>
        <c:axId val="2"/>
      </c:barChart>
      <c:catAx>
        <c:axId val="1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D9D9D9"/>
            </a:solidFill>
            <a:prstDash val="solid"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nb-NO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</c:scaling>
        <c:delete val="1"/>
        <c:axPos val="t"/>
        <c:numFmt formatCode="0%" sourceLinked="0"/>
        <c:majorTickMark val="none"/>
        <c:minorTickMark val="none"/>
        <c:tickLblPos val="nextTo"/>
        <c:crossAx val="1"/>
        <c:crosses val="autoZero"/>
        <c:crossBetween val="between"/>
      </c:valAx>
    </c:plotArea>
    <c:plotVisOnly val="1"/>
    <c:dispBlanksAs val="gap"/>
    <c:showDLblsOverMax val="0"/>
    <c:extLst xmlns:c16r3="http://schemas.microsoft.com/office/drawing/2017/03/chart" xmlns:c14="http://schemas.microsoft.com/office/drawing/2007/8/2/chart" xmlns:mc="http://schemas.openxmlformats.org/markup-compatibility/2006">
      <c:ext xmlns:c16r3="http://schemas.microsoft.com/office/drawing/2017/03/chart">
        <c16r3:dataDisplayOptions16 xmlns:c16r3="http://schemas.microsoft.com/office/drawing/2017/03/chart">
          <c16r3:dispNaAsBlank val="1"/>
        </c16r3:dataDisplayOptions16>
      </c:ext>
    </c:extLst>
  </c:chart>
  <c:spPr>
    <a:solidFill>
      <a:srgbClr val="FFFFFF">
        <a:alpha val="0"/>
      </a:srgbClr>
    </a:solidFill>
    <a:ln>
      <a:solidFill>
        <a:srgbClr val="515350"/>
      </a:solidFill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B1AFA2C-8C23-F249-B5FB-7B32261A8C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892C03F-E496-1149-A331-BA8C6625FC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AFBD7-2C8D-F946-B16F-EA840905296A}" type="datetimeFigureOut">
              <a:rPr lang="nb-NO" smtClean="0"/>
              <a:t>06.03.2025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C6649C3-B43E-3445-9699-7C9CB35585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545FD7-6D89-3049-8C15-037089328A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1D1DD-6330-E247-81B0-22CFB4CF43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4309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9E8BB-AD01-B14C-A5FE-7FAF6C0CEF89}" type="datetimeFigureOut">
              <a:rPr lang="nb-NO" smtClean="0"/>
              <a:t>06.03.2025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5A95E-84AB-B542-AAFC-D083788EA78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229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5A95E-84AB-B542-AAFC-D083788EA78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145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Camping/telttur er likt med topptur/fjell.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5A95E-84AB-B542-AAFC-D083788EA788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0437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5A95E-84AB-B542-AAFC-D083788EA788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163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G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46089" y="3626068"/>
            <a:ext cx="6870749" cy="1397877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SKRIV INN TITTEL (BRUK KUN STORE BOKSTAVER)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46089" y="5023945"/>
            <a:ext cx="6870749" cy="8333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4" y="425813"/>
            <a:ext cx="1114097" cy="1387221"/>
          </a:xfrm>
          <a:prstGeom prst="rect">
            <a:avLst/>
          </a:prstGeom>
        </p:spPr>
      </p:pic>
      <p:sp>
        <p:nvSpPr>
          <p:cNvPr id="6" name="Undertittel 2" descr="Skriv inn forfatter">
            <a:extLst>
              <a:ext uri="{FF2B5EF4-FFF2-40B4-BE49-F238E27FC236}">
                <a16:creationId xmlns:a16="http://schemas.microsoft.com/office/drawing/2014/main" id="{5C9E1651-E768-408D-99CE-76D348481CF3}"/>
              </a:ext>
            </a:extLst>
          </p:cNvPr>
          <p:cNvSpPr txBox="1">
            <a:spLocks/>
          </p:cNvSpPr>
          <p:nvPr userDrawn="1"/>
        </p:nvSpPr>
        <p:spPr>
          <a:xfrm>
            <a:off x="861848" y="5857273"/>
            <a:ext cx="3587322" cy="833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sz="2400" kern="120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</p:txBody>
      </p:sp>
      <p:sp>
        <p:nvSpPr>
          <p:cNvPr id="4" name="Undertittel 2" descr="Skriv inn dato">
            <a:extLst>
              <a:ext uri="{FF2B5EF4-FFF2-40B4-BE49-F238E27FC236}">
                <a16:creationId xmlns:a16="http://schemas.microsoft.com/office/drawing/2014/main" id="{7747C5B5-1CD7-4C4D-837B-E6C8C9C8F4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4169313" y="5857273"/>
            <a:ext cx="3587322" cy="833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sz="2400" kern="120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820043A-E717-994C-8BB7-F129AE6CDB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046424"/>
            <a:ext cx="6877050" cy="385763"/>
          </a:xfrm>
        </p:spPr>
        <p:txBody>
          <a:bodyPr>
            <a:normAutofit/>
          </a:bodyPr>
          <a:lstStyle>
            <a:lvl1pPr marL="0" indent="0">
              <a:buNone/>
              <a:defRPr lang="nb-NO" sz="1200" kern="1200" smtClean="0">
                <a:solidFill>
                  <a:schemeClr val="accent6"/>
                </a:solidFill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sz="1200" dirty="0"/>
              <a:t>Ditt navn </a:t>
            </a:r>
            <a:r>
              <a:rPr lang="nb-NO" sz="1200" kern="1200" dirty="0">
                <a:solidFill>
                  <a:schemeClr val="accent6"/>
                </a:solidFill>
                <a:latin typeface="+mn-lt"/>
              </a:rPr>
              <a:t>// </a:t>
            </a:r>
            <a:r>
              <a:rPr lang="nb-NO" sz="1200" kern="1200" dirty="0">
                <a:solidFill>
                  <a:schemeClr val="accent6"/>
                </a:solidFill>
                <a:latin typeface="+mn-lt"/>
                <a:ea typeface="Century Gothic" charset="0"/>
                <a:cs typeface="Century Gothic" charset="0"/>
              </a:rPr>
              <a:t>mailadresse // dato for rapport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854850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re innsikter vertikal grø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1A33F82-8646-6845-9822-41BF742525D8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1">
            <a:extLst>
              <a:ext uri="{FF2B5EF4-FFF2-40B4-BE49-F238E27FC236}">
                <a16:creationId xmlns:a16="http://schemas.microsoft.com/office/drawing/2014/main" id="{748B0DA0-505C-FE4D-90D6-056F6297504F}"/>
              </a:ext>
            </a:extLst>
          </p:cNvPr>
          <p:cNvSpPr txBox="1">
            <a:spLocks/>
          </p:cNvSpPr>
          <p:nvPr userDrawn="1"/>
        </p:nvSpPr>
        <p:spPr>
          <a:xfrm>
            <a:off x="839788" y="1852986"/>
            <a:ext cx="2455503" cy="32124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nb-NO" sz="115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TRE</a:t>
            </a:r>
            <a:r>
              <a:rPr lang="nb-NO" sz="8800" dirty="0">
                <a:solidFill>
                  <a:schemeClr val="bg1"/>
                </a:solidFill>
              </a:rPr>
              <a:t> </a:t>
            </a:r>
            <a:r>
              <a:rPr lang="nb-NO" sz="3600" dirty="0">
                <a:solidFill>
                  <a:schemeClr val="bg1"/>
                </a:solidFill>
              </a:rPr>
              <a:t>VIKTIGSTE </a:t>
            </a:r>
            <a:r>
              <a:rPr lang="nb-NO" sz="3600" i="0" dirty="0">
                <a:solidFill>
                  <a:schemeClr val="bg1"/>
                </a:solidFill>
              </a:rPr>
              <a:t>INNSIKTER </a:t>
            </a:r>
            <a:br>
              <a:rPr lang="nb-NO" sz="3600" i="0" dirty="0">
                <a:solidFill>
                  <a:schemeClr val="bg1"/>
                </a:solidFill>
              </a:rPr>
            </a:br>
            <a:r>
              <a:rPr lang="nb-NO" sz="3600" i="0" dirty="0">
                <a:solidFill>
                  <a:schemeClr val="bg1"/>
                </a:solidFill>
              </a:rPr>
              <a:t>OG FUNN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7DF83085-7DEF-A548-ABFE-360FCC6D4EC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1532" y="459963"/>
            <a:ext cx="1085078" cy="1085078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A7BB28BA-5646-A64A-95B7-5D6A463BDFDB}"/>
              </a:ext>
            </a:extLst>
          </p:cNvPr>
          <p:cNvSpPr/>
          <p:nvPr userDrawn="1"/>
        </p:nvSpPr>
        <p:spPr>
          <a:xfrm>
            <a:off x="4475163" y="1227710"/>
            <a:ext cx="767866" cy="7678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49963F5-F785-D14B-A804-51F119BED8EA}"/>
              </a:ext>
            </a:extLst>
          </p:cNvPr>
          <p:cNvSpPr/>
          <p:nvPr userDrawn="1"/>
        </p:nvSpPr>
        <p:spPr>
          <a:xfrm>
            <a:off x="4475163" y="3048572"/>
            <a:ext cx="767866" cy="7678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E531957-7D85-8247-BEE8-78AFA2151DB1}"/>
              </a:ext>
            </a:extLst>
          </p:cNvPr>
          <p:cNvSpPr/>
          <p:nvPr userDrawn="1"/>
        </p:nvSpPr>
        <p:spPr>
          <a:xfrm>
            <a:off x="4475163" y="4869434"/>
            <a:ext cx="767866" cy="7678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7C26D243-0038-764D-AA27-F3908FED20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7E3DE6FF-52D1-7D43-9DC9-C89D051A87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0225" y="917011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 dirty="0"/>
              <a:t>Skriv inn første hovedfunn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99973867-CCC2-5A44-A8D3-32CDFAD8D7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25" y="2737873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 dirty="0"/>
              <a:t>Skriv inn andre hovedfunn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D93E7AB4-9E8A-1940-ACAC-1D9894CC28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0225" y="4558735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 dirty="0"/>
              <a:t>Skriv inn tredje hovedfunn</a:t>
            </a:r>
          </a:p>
        </p:txBody>
      </p:sp>
    </p:spTree>
    <p:extLst>
      <p:ext uri="{BB962C8B-B14F-4D97-AF65-F5344CB8AC3E}">
        <p14:creationId xmlns:p14="http://schemas.microsoft.com/office/powerpoint/2010/main" val="42320345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re innsikter vertikal grø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1A33F82-8646-6845-9822-41BF742525D8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1">
            <a:extLst>
              <a:ext uri="{FF2B5EF4-FFF2-40B4-BE49-F238E27FC236}">
                <a16:creationId xmlns:a16="http://schemas.microsoft.com/office/drawing/2014/main" id="{748B0DA0-505C-FE4D-90D6-056F6297504F}"/>
              </a:ext>
            </a:extLst>
          </p:cNvPr>
          <p:cNvSpPr txBox="1">
            <a:spLocks/>
          </p:cNvSpPr>
          <p:nvPr userDrawn="1"/>
        </p:nvSpPr>
        <p:spPr>
          <a:xfrm>
            <a:off x="839788" y="1852986"/>
            <a:ext cx="2455503" cy="32124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nb-NO" sz="115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TRE</a:t>
            </a:r>
            <a:r>
              <a:rPr lang="nb-NO" sz="8800" dirty="0">
                <a:solidFill>
                  <a:schemeClr val="bg1"/>
                </a:solidFill>
              </a:rPr>
              <a:t> </a:t>
            </a:r>
            <a:r>
              <a:rPr lang="nb-NO" sz="3600" dirty="0">
                <a:solidFill>
                  <a:schemeClr val="bg1"/>
                </a:solidFill>
              </a:rPr>
              <a:t>VIKTIGSTE </a:t>
            </a:r>
            <a:r>
              <a:rPr lang="nb-NO" sz="3600" i="0" dirty="0">
                <a:solidFill>
                  <a:schemeClr val="bg1"/>
                </a:solidFill>
              </a:rPr>
              <a:t>INNSIKTER </a:t>
            </a:r>
            <a:br>
              <a:rPr lang="nb-NO" sz="3600" i="0" dirty="0">
                <a:solidFill>
                  <a:schemeClr val="bg1"/>
                </a:solidFill>
              </a:rPr>
            </a:br>
            <a:r>
              <a:rPr lang="nb-NO" sz="3600" i="0" dirty="0">
                <a:solidFill>
                  <a:schemeClr val="bg1"/>
                </a:solidFill>
              </a:rPr>
              <a:t>OG FUNN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7DF83085-7DEF-A548-ABFE-360FCC6D4EC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1532" y="459963"/>
            <a:ext cx="1085078" cy="1085078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A7BB28BA-5646-A64A-95B7-5D6A463BDFDB}"/>
              </a:ext>
            </a:extLst>
          </p:cNvPr>
          <p:cNvSpPr/>
          <p:nvPr userDrawn="1"/>
        </p:nvSpPr>
        <p:spPr>
          <a:xfrm>
            <a:off x="4475163" y="1227711"/>
            <a:ext cx="767866" cy="76786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49963F5-F785-D14B-A804-51F119BED8EA}"/>
              </a:ext>
            </a:extLst>
          </p:cNvPr>
          <p:cNvSpPr/>
          <p:nvPr userDrawn="1"/>
        </p:nvSpPr>
        <p:spPr>
          <a:xfrm>
            <a:off x="4475163" y="3048573"/>
            <a:ext cx="767866" cy="76786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E531957-7D85-8247-BEE8-78AFA2151DB1}"/>
              </a:ext>
            </a:extLst>
          </p:cNvPr>
          <p:cNvSpPr/>
          <p:nvPr userDrawn="1"/>
        </p:nvSpPr>
        <p:spPr>
          <a:xfrm>
            <a:off x="4475163" y="4869435"/>
            <a:ext cx="767866" cy="76786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0A286EEC-9EFE-F24F-8A42-180D072F52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6C0F6C72-742D-AD4F-8403-6298C5BAE1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0225" y="917012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 dirty="0"/>
              <a:t>Skriv inn første hovedfunn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464F5872-C66D-8843-9BBD-F7F40E2AFA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25" y="2737874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 dirty="0"/>
              <a:t>Skriv inn andre hovedfunn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03DE1C20-95FC-1649-9B5E-4B9AF6AEA3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0225" y="4558736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 dirty="0"/>
              <a:t>Skriv inn tredje hovedfunn</a:t>
            </a:r>
          </a:p>
        </p:txBody>
      </p:sp>
    </p:spTree>
    <p:extLst>
      <p:ext uri="{BB962C8B-B14F-4D97-AF65-F5344CB8AC3E}">
        <p14:creationId xmlns:p14="http://schemas.microsoft.com/office/powerpoint/2010/main" val="36887329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sikter med kommentar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C600A06-6E29-1243-B88C-1C6B0644D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85C695D-4FC3-5347-B6AD-0CFD4BE9F776}"/>
              </a:ext>
            </a:extLst>
          </p:cNvPr>
          <p:cNvSpPr/>
          <p:nvPr userDrawn="1"/>
        </p:nvSpPr>
        <p:spPr>
          <a:xfrm>
            <a:off x="0" y="0"/>
            <a:ext cx="2989943" cy="6873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59A8EA4-D4A3-9D46-A63B-52B7D9B4B621}"/>
              </a:ext>
            </a:extLst>
          </p:cNvPr>
          <p:cNvSpPr/>
          <p:nvPr userDrawn="1"/>
        </p:nvSpPr>
        <p:spPr>
          <a:xfrm>
            <a:off x="4093029" y="769257"/>
            <a:ext cx="1088571" cy="10885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latin typeface="Century Gothic" panose="020B0502020202020204" pitchFamily="34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96B5DE6-8ABA-0A4D-B53C-CA5518C40218}"/>
              </a:ext>
            </a:extLst>
          </p:cNvPr>
          <p:cNvSpPr/>
          <p:nvPr userDrawn="1"/>
        </p:nvSpPr>
        <p:spPr>
          <a:xfrm>
            <a:off x="6910042" y="769257"/>
            <a:ext cx="1088571" cy="10885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latin typeface="Century Gothic" panose="020B0502020202020204" pitchFamily="34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7F52D60-60FE-8943-88A3-5F7DFD46F5A5}"/>
              </a:ext>
            </a:extLst>
          </p:cNvPr>
          <p:cNvSpPr/>
          <p:nvPr userDrawn="1"/>
        </p:nvSpPr>
        <p:spPr>
          <a:xfrm>
            <a:off x="9727055" y="769256"/>
            <a:ext cx="1088571" cy="10885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32" name="Plassholder for tekst 31">
            <a:extLst>
              <a:ext uri="{FF2B5EF4-FFF2-40B4-BE49-F238E27FC236}">
                <a16:creationId xmlns:a16="http://schemas.microsoft.com/office/drawing/2014/main" id="{42741794-BBFB-D74C-AE61-80F9EDD6F1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3424" y="2021183"/>
            <a:ext cx="2457687" cy="182393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Skriv inn innsikt/ funn </a:t>
            </a:r>
            <a:r>
              <a:rPr lang="nb-NO" dirty="0" err="1"/>
              <a:t>nr</a:t>
            </a:r>
            <a:r>
              <a:rPr lang="nb-NO" dirty="0"/>
              <a:t> 1</a:t>
            </a:r>
          </a:p>
        </p:txBody>
      </p:sp>
      <p:sp>
        <p:nvSpPr>
          <p:cNvPr id="33" name="Plassholder for tekst 31">
            <a:extLst>
              <a:ext uri="{FF2B5EF4-FFF2-40B4-BE49-F238E27FC236}">
                <a16:creationId xmlns:a16="http://schemas.microsoft.com/office/drawing/2014/main" id="{E02CB417-1777-0E4A-ABD6-EF6EEF6049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483" y="2021183"/>
            <a:ext cx="2457687" cy="182393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Skriv inn innsikt/ funn </a:t>
            </a:r>
            <a:r>
              <a:rPr lang="nb-NO" dirty="0" err="1"/>
              <a:t>nr</a:t>
            </a:r>
            <a:r>
              <a:rPr lang="nb-NO" dirty="0"/>
              <a:t> 2</a:t>
            </a:r>
          </a:p>
        </p:txBody>
      </p:sp>
      <p:sp>
        <p:nvSpPr>
          <p:cNvPr id="34" name="Plassholder for tekst 31">
            <a:extLst>
              <a:ext uri="{FF2B5EF4-FFF2-40B4-BE49-F238E27FC236}">
                <a16:creationId xmlns:a16="http://schemas.microsoft.com/office/drawing/2014/main" id="{BD13765C-7F7A-9C4D-88FB-31450E83CA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2496" y="2021183"/>
            <a:ext cx="2457687" cy="182393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Skriv inn innsikt/ funn </a:t>
            </a:r>
            <a:r>
              <a:rPr lang="nb-NO" dirty="0" err="1"/>
              <a:t>nr</a:t>
            </a:r>
            <a:r>
              <a:rPr lang="nb-NO" dirty="0"/>
              <a:t> 3</a:t>
            </a:r>
          </a:p>
        </p:txBody>
      </p:sp>
      <p:sp>
        <p:nvSpPr>
          <p:cNvPr id="35" name="Plassholder for tekst 31">
            <a:extLst>
              <a:ext uri="{FF2B5EF4-FFF2-40B4-BE49-F238E27FC236}">
                <a16:creationId xmlns:a16="http://schemas.microsoft.com/office/drawing/2014/main" id="{B03A9EBB-340F-1842-9705-E93AA6684E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3423" y="4442819"/>
            <a:ext cx="2457687" cy="20525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Utfyllende analyse og beskrivelse om innsikt/ funn </a:t>
            </a:r>
            <a:r>
              <a:rPr lang="nb-NO" dirty="0" err="1"/>
              <a:t>nr</a:t>
            </a:r>
            <a:r>
              <a:rPr lang="nb-NO" dirty="0"/>
              <a:t> 1</a:t>
            </a:r>
          </a:p>
        </p:txBody>
      </p:sp>
      <p:sp>
        <p:nvSpPr>
          <p:cNvPr id="37" name="Plassholder for tekst 31">
            <a:extLst>
              <a:ext uri="{FF2B5EF4-FFF2-40B4-BE49-F238E27FC236}">
                <a16:creationId xmlns:a16="http://schemas.microsoft.com/office/drawing/2014/main" id="{614D7501-37D0-8B47-8675-E0D201542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590" y="4449938"/>
            <a:ext cx="2457687" cy="20525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Utfyllende analyse og beskrivelse om innsikt/ funn </a:t>
            </a:r>
            <a:r>
              <a:rPr lang="nb-NO" dirty="0" err="1"/>
              <a:t>nr</a:t>
            </a:r>
            <a:r>
              <a:rPr lang="nb-NO" dirty="0"/>
              <a:t> 2</a:t>
            </a:r>
          </a:p>
        </p:txBody>
      </p:sp>
      <p:sp>
        <p:nvSpPr>
          <p:cNvPr id="38" name="Plassholder for tekst 31">
            <a:extLst>
              <a:ext uri="{FF2B5EF4-FFF2-40B4-BE49-F238E27FC236}">
                <a16:creationId xmlns:a16="http://schemas.microsoft.com/office/drawing/2014/main" id="{A006582E-7D37-884E-99FD-A3428832D0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55757" y="4457057"/>
            <a:ext cx="2457687" cy="20525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Utfyllende analyse og beskrivelse om innsikt/ funn </a:t>
            </a:r>
            <a:r>
              <a:rPr lang="nb-NO" dirty="0" err="1"/>
              <a:t>nr</a:t>
            </a:r>
            <a:r>
              <a:rPr lang="nb-NO" dirty="0"/>
              <a:t> 3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481E0E5-AAA1-CA45-8DAD-5DE653EEC8A2}"/>
              </a:ext>
            </a:extLst>
          </p:cNvPr>
          <p:cNvSpPr/>
          <p:nvPr userDrawn="1"/>
        </p:nvSpPr>
        <p:spPr>
          <a:xfrm>
            <a:off x="4507924" y="4053183"/>
            <a:ext cx="188685" cy="188685"/>
          </a:xfrm>
          <a:prstGeom prst="ellipse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147E96E-D8CC-C143-A274-3429F8BA9C3E}"/>
              </a:ext>
            </a:extLst>
          </p:cNvPr>
          <p:cNvSpPr/>
          <p:nvPr userDrawn="1"/>
        </p:nvSpPr>
        <p:spPr>
          <a:xfrm>
            <a:off x="7359983" y="4053183"/>
            <a:ext cx="188685" cy="188685"/>
          </a:xfrm>
          <a:prstGeom prst="ellipse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79ABBBD-289E-E74B-BFC9-B8750F0EAA68}"/>
              </a:ext>
            </a:extLst>
          </p:cNvPr>
          <p:cNvSpPr/>
          <p:nvPr userDrawn="1"/>
        </p:nvSpPr>
        <p:spPr>
          <a:xfrm>
            <a:off x="10212042" y="4053183"/>
            <a:ext cx="188685" cy="188685"/>
          </a:xfrm>
          <a:prstGeom prst="ellipse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E1DCD4A8-6396-6140-805B-26E952D2A8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4971" y="4801844"/>
            <a:ext cx="2091128" cy="2021183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EEC5BFEA-7C9D-2F46-BAD0-88EF13056FA7}"/>
              </a:ext>
            </a:extLst>
          </p:cNvPr>
          <p:cNvSpPr txBox="1"/>
          <p:nvPr userDrawn="1"/>
        </p:nvSpPr>
        <p:spPr>
          <a:xfrm>
            <a:off x="283028" y="0"/>
            <a:ext cx="210457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600" b="1" dirty="0">
                <a:solidFill>
                  <a:schemeClr val="accent3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  <a:p>
            <a:r>
              <a:rPr lang="nb-NO" sz="38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viktigste</a:t>
            </a:r>
            <a:r>
              <a:rPr lang="nb-NO" sz="32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 </a:t>
            </a:r>
            <a:r>
              <a:rPr lang="nb-NO" sz="3200" b="1" i="1" dirty="0">
                <a:solidFill>
                  <a:schemeClr val="bg1"/>
                </a:solidFill>
                <a:latin typeface="Century Schoolbook" panose="02040604050505020304" pitchFamily="18" charset="0"/>
                <a:ea typeface="Arial" charset="0"/>
                <a:cs typeface="Arial" charset="0"/>
              </a:rPr>
              <a:t>innsikter</a:t>
            </a:r>
          </a:p>
          <a:p>
            <a:r>
              <a:rPr lang="nb-NO" sz="3200" b="1" i="1" dirty="0">
                <a:solidFill>
                  <a:schemeClr val="bg1"/>
                </a:solidFill>
                <a:latin typeface="Century Schoolbook" panose="02040604050505020304" pitchFamily="18" charset="0"/>
                <a:ea typeface="Arial" charset="0"/>
                <a:cs typeface="Arial" charset="0"/>
              </a:rPr>
              <a:t>og funn</a:t>
            </a:r>
          </a:p>
        </p:txBody>
      </p:sp>
    </p:spTree>
    <p:extLst>
      <p:ext uri="{BB962C8B-B14F-4D97-AF65-F5344CB8AC3E}">
        <p14:creationId xmlns:p14="http://schemas.microsoft.com/office/powerpoint/2010/main" val="184047964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sikter med kommentar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C600A06-6E29-1243-B88C-1C6B0644D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85C695D-4FC3-5347-B6AD-0CFD4BE9F776}"/>
              </a:ext>
            </a:extLst>
          </p:cNvPr>
          <p:cNvSpPr/>
          <p:nvPr userDrawn="1"/>
        </p:nvSpPr>
        <p:spPr>
          <a:xfrm>
            <a:off x="0" y="0"/>
            <a:ext cx="12192000" cy="2021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59A8EA4-D4A3-9D46-A63B-52B7D9B4B621}"/>
              </a:ext>
            </a:extLst>
          </p:cNvPr>
          <p:cNvSpPr/>
          <p:nvPr userDrawn="1"/>
        </p:nvSpPr>
        <p:spPr>
          <a:xfrm>
            <a:off x="782623" y="2261458"/>
            <a:ext cx="1088571" cy="1088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latin typeface="Century Gothic" panose="020B0502020202020204" pitchFamily="34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32" name="Plassholder for tekst 31">
            <a:extLst>
              <a:ext uri="{FF2B5EF4-FFF2-40B4-BE49-F238E27FC236}">
                <a16:creationId xmlns:a16="http://schemas.microsoft.com/office/drawing/2014/main" id="{42741794-BBFB-D74C-AE61-80F9EDD6F1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4579" y="2265944"/>
            <a:ext cx="4144882" cy="1084085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Skriv inn innsikt/ funn </a:t>
            </a:r>
            <a:r>
              <a:rPr lang="nb-NO" dirty="0" err="1"/>
              <a:t>nr</a:t>
            </a:r>
            <a:r>
              <a:rPr lang="nb-NO" dirty="0"/>
              <a:t> 1</a:t>
            </a:r>
          </a:p>
        </p:txBody>
      </p:sp>
      <p:sp>
        <p:nvSpPr>
          <p:cNvPr id="35" name="Plassholder for tekst 31">
            <a:extLst>
              <a:ext uri="{FF2B5EF4-FFF2-40B4-BE49-F238E27FC236}">
                <a16:creationId xmlns:a16="http://schemas.microsoft.com/office/drawing/2014/main" id="{B03A9EBB-340F-1842-9705-E93AA6684E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7987" y="2261458"/>
            <a:ext cx="5037613" cy="1088571"/>
          </a:xfrm>
        </p:spPr>
        <p:txBody>
          <a:bodyPr anchor="ctr">
            <a:normAutofit/>
          </a:bodyPr>
          <a:lstStyle>
            <a:lvl1pPr marL="285750" indent="-285750">
              <a:buFont typeface="Courier New" panose="02070309020205020404" pitchFamily="49" charset="0"/>
              <a:buChar char="o"/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Utfyllende analyse og beskrivelse om innsikt/ funn </a:t>
            </a:r>
            <a:r>
              <a:rPr lang="nb-NO" dirty="0" err="1"/>
              <a:t>nr</a:t>
            </a:r>
            <a:r>
              <a:rPr lang="nb-NO" dirty="0"/>
              <a:t> 1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23DD0D1-E6C2-EF4C-8DDB-AA4877198075}"/>
              </a:ext>
            </a:extLst>
          </p:cNvPr>
          <p:cNvSpPr/>
          <p:nvPr userDrawn="1"/>
        </p:nvSpPr>
        <p:spPr>
          <a:xfrm>
            <a:off x="2178378" y="942789"/>
            <a:ext cx="8869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viktigste</a:t>
            </a:r>
            <a:r>
              <a:rPr lang="nb-NO" sz="36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 </a:t>
            </a:r>
            <a:r>
              <a:rPr lang="nb-NO" sz="4800" b="1" i="1" dirty="0">
                <a:solidFill>
                  <a:schemeClr val="bg1"/>
                </a:solidFill>
                <a:latin typeface="Century Schoolbook" panose="02040604050505020304" pitchFamily="18" charset="0"/>
                <a:ea typeface="Arial" charset="0"/>
                <a:cs typeface="Arial" charset="0"/>
              </a:rPr>
              <a:t>innsikter og funn</a:t>
            </a:r>
            <a:endParaRPr lang="nb-NO" sz="3600" b="1" i="1" dirty="0">
              <a:solidFill>
                <a:schemeClr val="bg1"/>
              </a:solidFill>
              <a:latin typeface="Century Schoolbook" panose="02040604050505020304" pitchFamily="18" charset="0"/>
              <a:ea typeface="Arial" charset="0"/>
              <a:cs typeface="Arial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7225DC1-14A7-4B4F-834E-0FC8CADE7EB9}"/>
              </a:ext>
            </a:extLst>
          </p:cNvPr>
          <p:cNvSpPr/>
          <p:nvPr userDrawn="1"/>
        </p:nvSpPr>
        <p:spPr>
          <a:xfrm>
            <a:off x="782623" y="3590304"/>
            <a:ext cx="1088571" cy="1088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latin typeface="Century Gothic" panose="020B0502020202020204" pitchFamily="34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8F560FB-FDA8-6849-805D-F63BF1E77DC3}"/>
              </a:ext>
            </a:extLst>
          </p:cNvPr>
          <p:cNvSpPr/>
          <p:nvPr userDrawn="1"/>
        </p:nvSpPr>
        <p:spPr>
          <a:xfrm>
            <a:off x="782623" y="4919150"/>
            <a:ext cx="1088571" cy="1088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18" name="Plassholder for tekst 31">
            <a:extLst>
              <a:ext uri="{FF2B5EF4-FFF2-40B4-BE49-F238E27FC236}">
                <a16:creationId xmlns:a16="http://schemas.microsoft.com/office/drawing/2014/main" id="{6D2751FC-54FA-0041-9C2B-B6E3B373D2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44579" y="3594790"/>
            <a:ext cx="4144882" cy="1084085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Skriv inn innsikt/ funn </a:t>
            </a:r>
            <a:r>
              <a:rPr lang="nb-NO" dirty="0" err="1"/>
              <a:t>nr</a:t>
            </a:r>
            <a:r>
              <a:rPr lang="nb-NO" dirty="0"/>
              <a:t> 2</a:t>
            </a:r>
          </a:p>
        </p:txBody>
      </p:sp>
      <p:sp>
        <p:nvSpPr>
          <p:cNvPr id="19" name="Plassholder for tekst 31">
            <a:extLst>
              <a:ext uri="{FF2B5EF4-FFF2-40B4-BE49-F238E27FC236}">
                <a16:creationId xmlns:a16="http://schemas.microsoft.com/office/drawing/2014/main" id="{C1906359-4731-914C-A6A9-5B0BB8F02F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47987" y="3590304"/>
            <a:ext cx="5037613" cy="1088571"/>
          </a:xfrm>
        </p:spPr>
        <p:txBody>
          <a:bodyPr anchor="ctr">
            <a:normAutofit/>
          </a:bodyPr>
          <a:lstStyle>
            <a:lvl1pPr marL="285750" indent="-285750">
              <a:buFont typeface="Courier New" panose="02070309020205020404" pitchFamily="49" charset="0"/>
              <a:buChar char="o"/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Utfyllende analyse og beskrivelse om innsikt/ funn </a:t>
            </a:r>
            <a:r>
              <a:rPr lang="nb-NO" dirty="0" err="1"/>
              <a:t>nr</a:t>
            </a:r>
            <a:r>
              <a:rPr lang="nb-NO" dirty="0"/>
              <a:t> 2</a:t>
            </a:r>
          </a:p>
        </p:txBody>
      </p:sp>
      <p:sp>
        <p:nvSpPr>
          <p:cNvPr id="20" name="Plassholder for tekst 31">
            <a:extLst>
              <a:ext uri="{FF2B5EF4-FFF2-40B4-BE49-F238E27FC236}">
                <a16:creationId xmlns:a16="http://schemas.microsoft.com/office/drawing/2014/main" id="{8D82AE4A-0365-6A47-A1D8-D30C4D5B5F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4579" y="4923636"/>
            <a:ext cx="4144882" cy="1084085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Skriv inn innsikt/ funn </a:t>
            </a:r>
            <a:r>
              <a:rPr lang="nb-NO" dirty="0" err="1"/>
              <a:t>nr</a:t>
            </a:r>
            <a:r>
              <a:rPr lang="nb-NO" dirty="0"/>
              <a:t> 3</a:t>
            </a:r>
          </a:p>
        </p:txBody>
      </p:sp>
      <p:sp>
        <p:nvSpPr>
          <p:cNvPr id="21" name="Plassholder for tekst 31">
            <a:extLst>
              <a:ext uri="{FF2B5EF4-FFF2-40B4-BE49-F238E27FC236}">
                <a16:creationId xmlns:a16="http://schemas.microsoft.com/office/drawing/2014/main" id="{DE16064B-7E10-6D4A-A877-624190A45D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47987" y="4919150"/>
            <a:ext cx="5037613" cy="1088571"/>
          </a:xfrm>
        </p:spPr>
        <p:txBody>
          <a:bodyPr anchor="ctr">
            <a:normAutofit/>
          </a:bodyPr>
          <a:lstStyle>
            <a:lvl1pPr marL="285750" indent="-285750">
              <a:buFont typeface="Courier New" panose="02070309020205020404" pitchFamily="49" charset="0"/>
              <a:buChar char="o"/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Utfyllende analyse og beskrivelse om innsikt/ funn </a:t>
            </a:r>
            <a:r>
              <a:rPr lang="nb-NO" dirty="0" err="1"/>
              <a:t>nr</a:t>
            </a:r>
            <a:r>
              <a:rPr lang="nb-NO" dirty="0"/>
              <a:t> 3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D2A5DE6-39B2-8445-82F0-AF7CD21D37BF}"/>
              </a:ext>
            </a:extLst>
          </p:cNvPr>
          <p:cNvSpPr/>
          <p:nvPr userDrawn="1"/>
        </p:nvSpPr>
        <p:spPr>
          <a:xfrm>
            <a:off x="6424381" y="2711401"/>
            <a:ext cx="188685" cy="188685"/>
          </a:xfrm>
          <a:prstGeom prst="ellipse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400ABC8-298A-414D-A925-A0A52C93ABE6}"/>
              </a:ext>
            </a:extLst>
          </p:cNvPr>
          <p:cNvSpPr/>
          <p:nvPr userDrawn="1"/>
        </p:nvSpPr>
        <p:spPr>
          <a:xfrm>
            <a:off x="6424381" y="4040246"/>
            <a:ext cx="188685" cy="188685"/>
          </a:xfrm>
          <a:prstGeom prst="ellipse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2F5ECA3-CF91-C34B-A769-6BF2FF526C94}"/>
              </a:ext>
            </a:extLst>
          </p:cNvPr>
          <p:cNvSpPr/>
          <p:nvPr userDrawn="1"/>
        </p:nvSpPr>
        <p:spPr>
          <a:xfrm>
            <a:off x="6424381" y="5369091"/>
            <a:ext cx="188685" cy="188685"/>
          </a:xfrm>
          <a:prstGeom prst="ellipse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Bilde 26">
            <a:extLst>
              <a:ext uri="{FF2B5EF4-FFF2-40B4-BE49-F238E27FC236}">
                <a16:creationId xmlns:a16="http://schemas.microsoft.com/office/drawing/2014/main" id="{04344B05-12E9-194A-BD14-8FFFD80FB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355734" y="-1059"/>
            <a:ext cx="1836266" cy="1774846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EEC5BFEA-7C9D-2F46-BAD0-88EF13056FA7}"/>
              </a:ext>
            </a:extLst>
          </p:cNvPr>
          <p:cNvSpPr txBox="1"/>
          <p:nvPr userDrawn="1"/>
        </p:nvSpPr>
        <p:spPr>
          <a:xfrm>
            <a:off x="274624" y="-312848"/>
            <a:ext cx="210457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600" b="1" dirty="0">
                <a:solidFill>
                  <a:schemeClr val="accent3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4862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_enso som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9787" y="1558455"/>
            <a:ext cx="10548938" cy="4654085"/>
          </a:xfrm>
        </p:spPr>
        <p:txBody>
          <a:bodyPr>
            <a:normAutofit/>
          </a:bodyPr>
          <a:lstStyle>
            <a:lvl1pPr marL="407988" indent="-396875">
              <a:tabLst/>
              <a:defRPr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082700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_oransj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9787" y="1558455"/>
            <a:ext cx="10548938" cy="4654085"/>
          </a:xfrm>
        </p:spPr>
        <p:txBody>
          <a:bodyPr>
            <a:normAutofit/>
          </a:bodyPr>
          <a:lstStyle>
            <a:lvl1pPr marL="407988" indent="-396875"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11530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443" y="365126"/>
            <a:ext cx="10538281" cy="8423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414208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 userDrawn="1"/>
        </p:nvSpPr>
        <p:spPr>
          <a:xfrm>
            <a:off x="1867177" y="6242474"/>
            <a:ext cx="249044" cy="2490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50443" y="353094"/>
            <a:ext cx="10538281" cy="8423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iagram 4"/>
          <p:cNvSpPr>
            <a:spLocks noGrp="1"/>
          </p:cNvSpPr>
          <p:nvPr>
            <p:ph type="chart" sz="quarter" idx="11"/>
          </p:nvPr>
        </p:nvSpPr>
        <p:spPr>
          <a:xfrm>
            <a:off x="850443" y="1558092"/>
            <a:ext cx="10538281" cy="4352925"/>
          </a:xfrm>
        </p:spPr>
        <p:txBody>
          <a:bodyPr>
            <a:normAutofit/>
          </a:bodyPr>
          <a:lstStyle>
            <a:lvl1pPr marL="407988" indent="-396875">
              <a:tabLst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nb-NO" dirty="0"/>
          </a:p>
        </p:txBody>
      </p:sp>
      <p:sp>
        <p:nvSpPr>
          <p:cNvPr id="11" name="Ellipse 10"/>
          <p:cNvSpPr/>
          <p:nvPr userDrawn="1"/>
        </p:nvSpPr>
        <p:spPr>
          <a:xfrm>
            <a:off x="833411" y="6242474"/>
            <a:ext cx="244736" cy="2447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803658" y="6231836"/>
            <a:ext cx="407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n=</a:t>
            </a:r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1861278" y="6242474"/>
            <a:ext cx="2315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F30642B5-C0AE-4240-B764-C9161BE6BDF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195223" y="6101395"/>
            <a:ext cx="9188826" cy="525982"/>
          </a:xfr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Skriv inn spørsmålet</a:t>
            </a:r>
          </a:p>
        </p:txBody>
      </p:sp>
      <p:sp>
        <p:nvSpPr>
          <p:cNvPr id="23" name="Plassholder for tekst 21">
            <a:extLst>
              <a:ext uri="{FF2B5EF4-FFF2-40B4-BE49-F238E27FC236}">
                <a16:creationId xmlns:a16="http://schemas.microsoft.com/office/drawing/2014/main" id="{E930AC73-380A-154C-8CB8-F8135A28EE0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07899" y="6242474"/>
            <a:ext cx="680275" cy="24904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Skriv n</a:t>
            </a:r>
          </a:p>
        </p:txBody>
      </p:sp>
      <p:sp>
        <p:nvSpPr>
          <p:cNvPr id="12" name="Plassholder for lysbildenummer 4">
            <a:extLst>
              <a:ext uri="{FF2B5EF4-FFF2-40B4-BE49-F238E27FC236}">
                <a16:creationId xmlns:a16="http://schemas.microsoft.com/office/drawing/2014/main" id="{EB711907-31E8-D242-AE65-270D9DA82D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90513" y="6534854"/>
            <a:ext cx="549275" cy="323146"/>
          </a:xfrm>
        </p:spPr>
        <p:txBody>
          <a:bodyPr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2852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257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68838E-DF7B-E142-A759-CFB4D1E8A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3" y="353094"/>
            <a:ext cx="10538281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309A200-F0A8-CB4F-B2E1-B0D488C6A6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diagram 4">
            <a:extLst>
              <a:ext uri="{FF2B5EF4-FFF2-40B4-BE49-F238E27FC236}">
                <a16:creationId xmlns:a16="http://schemas.microsoft.com/office/drawing/2014/main" id="{0BA6DF77-80B4-974C-AC94-120775868B9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38200" y="1558091"/>
            <a:ext cx="6878638" cy="4372358"/>
          </a:xfrm>
        </p:spPr>
        <p:txBody>
          <a:bodyPr>
            <a:normAutofit/>
          </a:bodyPr>
          <a:lstStyle>
            <a:lvl1pPr marL="361950" indent="-350838">
              <a:tabLst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ikonet for å legge til et diagram</a:t>
            </a:r>
            <a:endParaRPr lang="nb-NO" dirty="0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730160E5-6972-034B-84EF-6D8D58B9F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8638" y="1558091"/>
            <a:ext cx="3229437" cy="4372358"/>
          </a:xfrm>
        </p:spPr>
        <p:txBody>
          <a:bodyPr>
            <a:normAutofit/>
          </a:bodyPr>
          <a:lstStyle>
            <a:lvl1pPr marL="361950" indent="-361950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8095036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3DD358-87A3-214D-BA7B-74F35A46B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53094"/>
            <a:ext cx="10548937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B42E6F7-96BC-EA45-9185-597091B9C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59866D6E-3460-9344-8EA0-6156DF4A2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5547441"/>
            <a:ext cx="5086815" cy="75299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178756E4-8456-5748-AC8B-B35E92CC7F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9460" y="5547441"/>
            <a:ext cx="5076372" cy="75299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innhold 9">
            <a:extLst>
              <a:ext uri="{FF2B5EF4-FFF2-40B4-BE49-F238E27FC236}">
                <a16:creationId xmlns:a16="http://schemas.microsoft.com/office/drawing/2014/main" id="{1C2300F2-3BA0-D74D-A63D-99A4018DC10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38200" y="1558091"/>
            <a:ext cx="5086816" cy="3989350"/>
          </a:xfrm>
        </p:spPr>
        <p:txBody>
          <a:bodyPr>
            <a:normAutofit/>
          </a:bodyPr>
          <a:lstStyle>
            <a:lvl1pPr marL="361950" indent="-361950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 dirty="0"/>
              <a:t>Sett inn tekst, bilde, grafikk, tabell </a:t>
            </a:r>
            <a:r>
              <a:rPr lang="nb-NO" dirty="0" err="1"/>
              <a:t>etc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9" name="Plassholder for innhold 9">
            <a:extLst>
              <a:ext uri="{FF2B5EF4-FFF2-40B4-BE49-F238E27FC236}">
                <a16:creationId xmlns:a16="http://schemas.microsoft.com/office/drawing/2014/main" id="{9BF6BF25-2A25-F74C-B64F-4ABC6262972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89461" y="1558091"/>
            <a:ext cx="5086816" cy="3989350"/>
          </a:xfrm>
        </p:spPr>
        <p:txBody>
          <a:bodyPr>
            <a:normAutofit/>
          </a:bodyPr>
          <a:lstStyle>
            <a:lvl1pPr marL="361950" indent="-361950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 dirty="0"/>
              <a:t>Sett inn tekst, bilde, grafikk, tabell </a:t>
            </a:r>
            <a:r>
              <a:rPr lang="nb-NO" dirty="0" err="1"/>
              <a:t>etc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350460240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1" y="472967"/>
            <a:ext cx="964573" cy="130853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49817" y="3626068"/>
            <a:ext cx="6867021" cy="139787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SKRIV INN TITTEL (BRUK KUN STORE BOKSTAVER)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49817" y="5023945"/>
            <a:ext cx="6867021" cy="8333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5172"/>
          <a:stretch/>
        </p:blipFill>
        <p:spPr>
          <a:xfrm rot="5400000">
            <a:off x="6786635" y="451908"/>
            <a:ext cx="5857271" cy="4953459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FD135B39-8F9E-CF45-BBD5-B031F2A2ED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046424"/>
            <a:ext cx="6877050" cy="385763"/>
          </a:xfrm>
        </p:spPr>
        <p:txBody>
          <a:bodyPr>
            <a:normAutofit/>
          </a:bodyPr>
          <a:lstStyle>
            <a:lvl1pPr marL="0" indent="0">
              <a:buNone/>
              <a:defRPr lang="nb-NO" sz="1200" kern="1200" smtClean="0">
                <a:solidFill>
                  <a:schemeClr val="bg1"/>
                </a:solidFill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sz="1200" dirty="0"/>
              <a:t>Ditt navn </a:t>
            </a:r>
            <a:r>
              <a:rPr lang="nb-NO" sz="1200" kern="1200" dirty="0">
                <a:solidFill>
                  <a:schemeClr val="accent6"/>
                </a:solidFill>
                <a:latin typeface="+mn-lt"/>
              </a:rPr>
              <a:t>// </a:t>
            </a:r>
            <a:r>
              <a:rPr lang="nb-NO" sz="1200" kern="1200" dirty="0">
                <a:solidFill>
                  <a:schemeClr val="accent6"/>
                </a:solidFill>
                <a:latin typeface="+mn-lt"/>
                <a:ea typeface="Century Gothic" charset="0"/>
                <a:cs typeface="Century Gothic" charset="0"/>
              </a:rPr>
              <a:t>mailadresse // dato for rapport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868229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3DD358-87A3-214D-BA7B-74F35A46B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7034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B42E6F7-96BC-EA45-9185-597091B9C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59866D6E-3460-9344-8EA0-6156DF4A2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6292" y="5603121"/>
            <a:ext cx="6870546" cy="77014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178756E4-8456-5748-AC8B-B35E92CC7F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8637" y="5603121"/>
            <a:ext cx="3240088" cy="77014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28B3A253-A354-3644-B90D-97CD7B25A9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48638" y="1558728"/>
            <a:ext cx="3240086" cy="1934585"/>
          </a:xfrm>
        </p:spPr>
        <p:txBody>
          <a:bodyPr>
            <a:normAutofit/>
          </a:bodyPr>
          <a:lstStyle>
            <a:lvl1pPr marL="407988" indent="-396875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 dirty="0"/>
              <a:t>Sett inn tekst, bilde, grafikk, tabell </a:t>
            </a:r>
            <a:r>
              <a:rPr lang="nb-NO" dirty="0" err="1"/>
              <a:t>etc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1" name="Plassholder for innhold 9">
            <a:extLst>
              <a:ext uri="{FF2B5EF4-FFF2-40B4-BE49-F238E27FC236}">
                <a16:creationId xmlns:a16="http://schemas.microsoft.com/office/drawing/2014/main" id="{9CAE3375-6A56-A14A-AFAD-F499007F6D7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48637" y="3613492"/>
            <a:ext cx="3240086" cy="1934585"/>
          </a:xfrm>
        </p:spPr>
        <p:txBody>
          <a:bodyPr>
            <a:normAutofit/>
          </a:bodyPr>
          <a:lstStyle>
            <a:lvl1pPr marL="407988" indent="-407988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 dirty="0"/>
              <a:t>Sett inn tekst, bilde, grafikk, tabell </a:t>
            </a:r>
            <a:r>
              <a:rPr lang="nb-NO" dirty="0" err="1"/>
              <a:t>etc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13" name="Plassholder for innhold 9">
            <a:extLst>
              <a:ext uri="{FF2B5EF4-FFF2-40B4-BE49-F238E27FC236}">
                <a16:creationId xmlns:a16="http://schemas.microsoft.com/office/drawing/2014/main" id="{1A2BECB2-E21A-D143-9FC4-9AF4F76D973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46291" y="1558727"/>
            <a:ext cx="6870547" cy="3989350"/>
          </a:xfrm>
        </p:spPr>
        <p:txBody>
          <a:bodyPr>
            <a:normAutofit/>
          </a:bodyPr>
          <a:lstStyle>
            <a:lvl1pPr marL="407988" indent="-396875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 dirty="0"/>
              <a:t>Sett inn tekst, bilde, grafikk, tabell </a:t>
            </a:r>
            <a:r>
              <a:rPr lang="nb-NO" dirty="0" err="1"/>
              <a:t>etc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105228694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DFB437-0461-2C46-BD9A-75C71DB25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7034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3DAB8B5-745E-4246-B72F-DCB462DF5D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EC9361B1-6EE1-1142-A167-B63516ECAA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550214"/>
            <a:ext cx="3241675" cy="2475377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C1E84BF3-B105-FC4B-A41E-9F1745C9B6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75163" y="1550214"/>
            <a:ext cx="3241675" cy="2475377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6B917B42-EA6F-F74D-B219-BFC2DEFECE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48643" y="1550213"/>
            <a:ext cx="3241675" cy="2475377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9D4E1D3F-BAF2-5C48-AD12-A6CDBE5DDF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4209459"/>
            <a:ext cx="3241675" cy="205752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ECBDF0A-B6C2-8842-AA82-B6D2A26004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5162" y="4209459"/>
            <a:ext cx="3241675" cy="205752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46F2F0BC-84D6-9547-83C5-B3733799EE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48638" y="4209457"/>
            <a:ext cx="3241675" cy="205752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8353680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803492-86A1-3B43-8F49-2270DB89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7034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251EF96-E262-8A43-9FF1-3D218FDE9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9CC0443D-BE2E-B449-962F-A26FD0EE4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550215"/>
            <a:ext cx="3241675" cy="2308108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18CA529-57A7-3143-8233-D398B30C50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3997588"/>
            <a:ext cx="3241675" cy="2308108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6" name="Plassholder for innhold 9">
            <a:extLst>
              <a:ext uri="{FF2B5EF4-FFF2-40B4-BE49-F238E27FC236}">
                <a16:creationId xmlns:a16="http://schemas.microsoft.com/office/drawing/2014/main" id="{3629165D-B7CE-2D4F-B169-49AAA89AC2A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75163" y="1550214"/>
            <a:ext cx="6878636" cy="4755481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 dirty="0"/>
              <a:t>Sett inn tekst, bilde, grafikk, tabell </a:t>
            </a:r>
            <a:r>
              <a:rPr lang="nb-NO" dirty="0" err="1"/>
              <a:t>etc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7353213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52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o runde bilder 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B892A-AEB1-C843-8A58-90A738D9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7034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260482A-0BC6-CB49-8233-48D026091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9">
            <a:extLst>
              <a:ext uri="{FF2B5EF4-FFF2-40B4-BE49-F238E27FC236}">
                <a16:creationId xmlns:a16="http://schemas.microsoft.com/office/drawing/2014/main" id="{9D98B4B5-A15A-2148-8C10-03CD6E338E7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38200" y="1553129"/>
            <a:ext cx="5350727" cy="4535437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 dirty="0"/>
              <a:t>Sett inn tekst, bilde, grafikk, tabell </a:t>
            </a:r>
            <a:r>
              <a:rPr lang="nb-NO" dirty="0" err="1"/>
              <a:t>etc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E97A1F1-8B2B-594A-9BF9-4B8020D824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77924" y="3981281"/>
            <a:ext cx="2280425" cy="209195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FDC07540-6389-2049-B653-C40FF9FFB8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47346" y="3981703"/>
            <a:ext cx="2280424" cy="210686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06F778C2-A69A-784F-A0AF-E89416B334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924" y="1568756"/>
            <a:ext cx="2280425" cy="2280425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11112" indent="0" algn="ctr">
              <a:buFont typeface="Arial" panose="020B0604020202020204" pitchFamily="34" charset="0"/>
              <a:buNone/>
              <a:tabLst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79F14AE4-A489-8840-BD88-4619CDF088E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47345" y="1568755"/>
            <a:ext cx="2280425" cy="2280425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11112" indent="0" algn="ctr">
              <a:buFont typeface="Arial" panose="020B0604020202020204" pitchFamily="34" charset="0"/>
              <a:buNone/>
              <a:tabLst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460952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runde bilder 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B892A-AEB1-C843-8A58-90A738D9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7034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260482A-0BC6-CB49-8233-48D026091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E97A1F1-8B2B-594A-9BF9-4B8020D824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3966" y="4903344"/>
            <a:ext cx="3197772" cy="123377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06F778C2-A69A-784F-A0AF-E89416B334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3966" y="1568754"/>
            <a:ext cx="3213639" cy="3213639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noFill/>
          </a:ln>
          <a:effectLst>
            <a:softEdge rad="0"/>
          </a:effectLst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93948E2E-CEC7-B44E-A3CE-7F445FC9D49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75163" y="4903344"/>
            <a:ext cx="3235488" cy="123377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8DEE45E7-9C90-0B49-A7F6-8EF7C67660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71792" y="4903344"/>
            <a:ext cx="3197772" cy="123377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256829F3-C9D2-4D40-B79C-47D9EBEE469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487289" y="1568754"/>
            <a:ext cx="3213639" cy="3213639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noFill/>
          </a:ln>
          <a:effectLst>
            <a:softEdge rad="0"/>
          </a:effectLst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4BC17207-417A-5A47-B043-A2EB68C8BB1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52981" y="1568754"/>
            <a:ext cx="3213639" cy="3213639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noFill/>
          </a:ln>
          <a:effectLst>
            <a:softEdge rad="0"/>
          </a:effectLst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330196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it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A03804-949F-8449-A410-94F7FA9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7034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77E34F3-6516-AA42-B45A-A4FB9AD27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7B54B05-6E50-A043-BF8D-093B97E429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6292" y="1562564"/>
            <a:ext cx="6878638" cy="4706395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5B8C8A47-2219-3C48-B1F2-996BCF7CCC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306" y="1562564"/>
            <a:ext cx="2654861" cy="4706395"/>
          </a:xfrm>
        </p:spPr>
        <p:txBody>
          <a:bodyPr anchor="ctr">
            <a:normAutofit/>
          </a:bodyPr>
          <a:lstStyle>
            <a:lvl1pPr marL="0" indent="0">
              <a:buNone/>
              <a:defRPr sz="1600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 dirty="0"/>
              <a:t>Klikk for å sette inn sitat(er)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C73D928-1114-7E48-BC53-79F7F454BC7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0061" y="3692414"/>
            <a:ext cx="486181" cy="4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761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bilde og sit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A03804-949F-8449-A410-94F7FA9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4493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77E34F3-6516-AA42-B45A-A4FB9AD27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7B54B05-6E50-A043-BF8D-093B97E429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559554"/>
            <a:ext cx="6878638" cy="4706395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5B8C8A47-2219-3C48-B1F2-996BCF7CCC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8141" y="3393107"/>
            <a:ext cx="2707558" cy="2851576"/>
          </a:xfrm>
        </p:spPr>
        <p:txBody>
          <a:bodyPr anchor="ctr">
            <a:normAutofit/>
          </a:bodyPr>
          <a:lstStyle>
            <a:lvl1pPr marL="0" indent="0">
              <a:buNone/>
              <a:defRPr sz="1800" i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Klikk for å sette inn sitat(er)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C89AED6E-2E45-1C48-8F5F-5D8405DFC5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60061" y="1559554"/>
            <a:ext cx="3228664" cy="16175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A1B623F-DADA-6347-8D4D-2A4D937FF80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0061" y="4575804"/>
            <a:ext cx="486181" cy="4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3693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A03804-949F-8449-A410-94F7FA9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21" y="195755"/>
            <a:ext cx="6878638" cy="100122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77E34F3-6516-AA42-B45A-A4FB9AD27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7B54B05-6E50-A043-BF8D-093B97E429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8833" y="1559554"/>
            <a:ext cx="6878638" cy="4706395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C89AED6E-2E45-1C48-8F5F-5D8405DFC5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8638" y="0"/>
            <a:ext cx="4043361" cy="68580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424962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stort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A03804-949F-8449-A410-94F7FA9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797" y="195755"/>
            <a:ext cx="6902928" cy="100122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77E34F3-6516-AA42-B45A-A4FB9AD27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7B54B05-6E50-A043-BF8D-093B97E429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85797" y="1559554"/>
            <a:ext cx="6902928" cy="4706395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C89AED6E-2E45-1C48-8F5F-5D8405DFC5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079875" cy="68580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717593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er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8DCAAEE-0A45-0244-B391-744AFF2FC958}"/>
              </a:ext>
            </a:extLst>
          </p:cNvPr>
          <p:cNvSpPr/>
          <p:nvPr userDrawn="1"/>
        </p:nvSpPr>
        <p:spPr>
          <a:xfrm>
            <a:off x="0" y="0"/>
            <a:ext cx="780585" cy="187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88219" y="365126"/>
            <a:ext cx="6901678" cy="83184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488219" y="1567636"/>
            <a:ext cx="6901678" cy="4699349"/>
          </a:xfrm>
        </p:spPr>
        <p:txBody>
          <a:bodyPr>
            <a:normAutofit/>
          </a:bodyPr>
          <a:lstStyle>
            <a:lvl1pPr marL="407988" indent="-396875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4DAEC0F-C295-404F-B2B4-6B62BC4EF063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F44F61E5-ADFC-764C-BDEA-338E2B3456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1557338"/>
            <a:ext cx="2950030" cy="4709647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Klikk for å sette inn sitat(er)</a:t>
            </a:r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D3B6B8D6-6221-40B8-A4D9-B2AB86BA89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613647" cy="1559673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68A155CE-6C25-8B42-B449-2290CF6D95E7}"/>
              </a:ext>
            </a:extLst>
          </p:cNvPr>
          <p:cNvSpPr/>
          <p:nvPr userDrawn="1"/>
        </p:nvSpPr>
        <p:spPr>
          <a:xfrm>
            <a:off x="220163" y="1567636"/>
            <a:ext cx="467007" cy="467007"/>
          </a:xfrm>
          <a:prstGeom prst="ellipse">
            <a:avLst/>
          </a:prstGeom>
          <a:solidFill>
            <a:srgbClr val="A7D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5C82BA5-CA48-994F-A027-126CF768B9E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259533" y="1612486"/>
            <a:ext cx="385974" cy="3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82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5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58121" y="3626068"/>
            <a:ext cx="6858717" cy="139787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SKRIV INN TITTEL (BRUK KUN STORE BOKSTAVER)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58121" y="5023945"/>
            <a:ext cx="6858717" cy="8333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1" y="472967"/>
            <a:ext cx="964573" cy="130853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4B6214A-5351-4D57-8183-F7F8563E0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5172"/>
          <a:stretch/>
        </p:blipFill>
        <p:spPr>
          <a:xfrm rot="5400000">
            <a:off x="6786635" y="451908"/>
            <a:ext cx="5857271" cy="4953459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3724F19-627B-7949-AF85-FEE642FD9D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046424"/>
            <a:ext cx="6877050" cy="385763"/>
          </a:xfrm>
        </p:spPr>
        <p:txBody>
          <a:bodyPr>
            <a:normAutofit/>
          </a:bodyPr>
          <a:lstStyle>
            <a:lvl1pPr marL="0" indent="0">
              <a:buNone/>
              <a:defRPr lang="nb-NO" sz="1200" kern="1200" smtClean="0">
                <a:solidFill>
                  <a:schemeClr val="bg1"/>
                </a:solidFill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sz="1200" dirty="0"/>
              <a:t>Ditt navn </a:t>
            </a:r>
            <a:r>
              <a:rPr lang="nb-NO" sz="1200" kern="1200" dirty="0">
                <a:solidFill>
                  <a:schemeClr val="accent6"/>
                </a:solidFill>
                <a:latin typeface="+mn-lt"/>
              </a:rPr>
              <a:t>// </a:t>
            </a:r>
            <a:r>
              <a:rPr lang="nb-NO" sz="1200" kern="1200" dirty="0">
                <a:solidFill>
                  <a:schemeClr val="accent6"/>
                </a:solidFill>
                <a:latin typeface="+mn-lt"/>
                <a:ea typeface="Century Gothic" charset="0"/>
                <a:cs typeface="Century Gothic" charset="0"/>
              </a:rPr>
              <a:t>mailadresse // dato for rapport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753193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tater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8DCAAEE-0A45-0244-B391-744AFF2FC958}"/>
              </a:ext>
            </a:extLst>
          </p:cNvPr>
          <p:cNvSpPr/>
          <p:nvPr userDrawn="1"/>
        </p:nvSpPr>
        <p:spPr>
          <a:xfrm>
            <a:off x="0" y="0"/>
            <a:ext cx="780585" cy="187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4DAEC0F-C295-404F-B2B4-6B62BC4EF063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D3B6B8D6-6221-40B8-A4D9-B2AB86BA89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621885" cy="1567636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1CB141D8-935D-7147-9AAD-764256BA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219" y="365126"/>
            <a:ext cx="6901678" cy="83184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innhold 3">
            <a:extLst>
              <a:ext uri="{FF2B5EF4-FFF2-40B4-BE49-F238E27FC236}">
                <a16:creationId xmlns:a16="http://schemas.microsoft.com/office/drawing/2014/main" id="{5EB0C920-698A-0F42-961C-EED22CEDB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8219" y="1567636"/>
            <a:ext cx="6901678" cy="4699349"/>
          </a:xfrm>
        </p:spPr>
        <p:txBody>
          <a:bodyPr>
            <a:normAutofit/>
          </a:bodyPr>
          <a:lstStyle>
            <a:lvl1pPr marL="407988" indent="-396875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67FF9C1B-FF8C-2A4C-A2A5-0F04077DF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1567636"/>
            <a:ext cx="2950030" cy="4699349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Klikk for å sette inn sitat(er)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4554151-4B95-EA45-BFF3-33FC242A2AB4}"/>
              </a:ext>
            </a:extLst>
          </p:cNvPr>
          <p:cNvSpPr/>
          <p:nvPr userDrawn="1"/>
        </p:nvSpPr>
        <p:spPr>
          <a:xfrm>
            <a:off x="220163" y="1567636"/>
            <a:ext cx="467007" cy="467007"/>
          </a:xfrm>
          <a:prstGeom prst="ellipse">
            <a:avLst/>
          </a:prstGeom>
          <a:solidFill>
            <a:srgbClr val="FE9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20A04F7F-99A5-F04D-9786-7E6045CB0AB2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259533" y="1612486"/>
            <a:ext cx="385974" cy="3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017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tater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8DCAAEE-0A45-0244-B391-744AFF2FC958}"/>
              </a:ext>
            </a:extLst>
          </p:cNvPr>
          <p:cNvSpPr/>
          <p:nvPr userDrawn="1"/>
        </p:nvSpPr>
        <p:spPr>
          <a:xfrm>
            <a:off x="0" y="0"/>
            <a:ext cx="780585" cy="187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4DAEC0F-C295-404F-B2B4-6B62BC4EF063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D3B6B8D6-6221-40B8-A4D9-B2AB86BA89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621885" cy="1567636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05B29334-1C9A-3841-BF36-077FF83CE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219" y="365126"/>
            <a:ext cx="6901678" cy="83184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innhold 3">
            <a:extLst>
              <a:ext uri="{FF2B5EF4-FFF2-40B4-BE49-F238E27FC236}">
                <a16:creationId xmlns:a16="http://schemas.microsoft.com/office/drawing/2014/main" id="{17D5F5EA-14AD-D64D-9AE0-3FECF8D6D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8219" y="1567636"/>
            <a:ext cx="6901678" cy="4699349"/>
          </a:xfrm>
        </p:spPr>
        <p:txBody>
          <a:bodyPr>
            <a:normAutofit/>
          </a:bodyPr>
          <a:lstStyle>
            <a:lvl1pPr marL="407988" indent="-396875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515B2589-36F1-2F4E-AC3A-AD174EB922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7" y="1557338"/>
            <a:ext cx="2948441" cy="4709647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Klikk for å sette inn sitat(er)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48378F6-64F9-724A-98EC-0BED2E7ECA0E}"/>
              </a:ext>
            </a:extLst>
          </p:cNvPr>
          <p:cNvSpPr/>
          <p:nvPr userDrawn="1"/>
        </p:nvSpPr>
        <p:spPr>
          <a:xfrm>
            <a:off x="220163" y="1567636"/>
            <a:ext cx="467007" cy="467007"/>
          </a:xfrm>
          <a:prstGeom prst="ellipse">
            <a:avLst/>
          </a:prstGeom>
          <a:solidFill>
            <a:srgbClr val="60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A6BA8BDE-7FCF-2A4C-B7CB-47FAAADB4A0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259533" y="1612486"/>
            <a:ext cx="385974" cy="3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058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tater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E53BE5F5-C9A3-4C2C-B851-E57FF481F0F3}"/>
              </a:ext>
            </a:extLst>
          </p:cNvPr>
          <p:cNvSpPr/>
          <p:nvPr userDrawn="1"/>
        </p:nvSpPr>
        <p:spPr>
          <a:xfrm>
            <a:off x="8148637" y="-2724"/>
            <a:ext cx="405851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8DCAAEE-0A45-0244-B391-744AFF2FC958}"/>
              </a:ext>
            </a:extLst>
          </p:cNvPr>
          <p:cNvSpPr/>
          <p:nvPr userDrawn="1"/>
        </p:nvSpPr>
        <p:spPr>
          <a:xfrm>
            <a:off x="0" y="0"/>
            <a:ext cx="780585" cy="187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0784" y="365126"/>
            <a:ext cx="6876054" cy="83184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40784" y="1567636"/>
            <a:ext cx="6876054" cy="4699349"/>
          </a:xfrm>
        </p:spPr>
        <p:txBody>
          <a:bodyPr>
            <a:normAutofit/>
          </a:bodyPr>
          <a:lstStyle>
            <a:lvl1pPr marL="407988" indent="-396875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EC67C378-05C4-4CEC-920C-D836CD958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76492" y="-12249"/>
            <a:ext cx="1634558" cy="1579885"/>
          </a:xfrm>
          <a:prstGeom prst="rect">
            <a:avLst/>
          </a:prstGeom>
        </p:spPr>
      </p:pic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67C1081B-62AE-6C44-9F26-780D84CFBF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8695" y="1557338"/>
            <a:ext cx="2950030" cy="4709647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Klikk for å sette inn sitat(er)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9163196-5155-094A-9DBE-0003D057D728}"/>
              </a:ext>
            </a:extLst>
          </p:cNvPr>
          <p:cNvSpPr/>
          <p:nvPr userDrawn="1"/>
        </p:nvSpPr>
        <p:spPr>
          <a:xfrm>
            <a:off x="11509484" y="1567636"/>
            <a:ext cx="467007" cy="467007"/>
          </a:xfrm>
          <a:prstGeom prst="ellipse">
            <a:avLst/>
          </a:prstGeom>
          <a:solidFill>
            <a:srgbClr val="A7D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B7A24635-9970-704F-8963-AAACE12B7ADA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1548854" y="1621451"/>
            <a:ext cx="385974" cy="3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803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 userDrawn="1">
          <p15:clr>
            <a:srgbClr val="FBAE40"/>
          </p15:clr>
        </p15:guide>
        <p15:guide id="3" pos="717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tater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E53BE5F5-C9A3-4C2C-B851-E57FF481F0F3}"/>
              </a:ext>
            </a:extLst>
          </p:cNvPr>
          <p:cNvSpPr/>
          <p:nvPr userDrawn="1"/>
        </p:nvSpPr>
        <p:spPr>
          <a:xfrm>
            <a:off x="8148637" y="-2724"/>
            <a:ext cx="405851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8DCAAEE-0A45-0244-B391-744AFF2FC958}"/>
              </a:ext>
            </a:extLst>
          </p:cNvPr>
          <p:cNvSpPr/>
          <p:nvPr userDrawn="1"/>
        </p:nvSpPr>
        <p:spPr>
          <a:xfrm>
            <a:off x="0" y="0"/>
            <a:ext cx="780585" cy="187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EC67C378-05C4-4CEC-920C-D836CD958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87147" y="-12248"/>
            <a:ext cx="1623902" cy="1569586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71E68805-A3FD-F247-AB11-D333F023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84" y="365126"/>
            <a:ext cx="6876054" cy="83184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Plassholder for innhold 3">
            <a:extLst>
              <a:ext uri="{FF2B5EF4-FFF2-40B4-BE49-F238E27FC236}">
                <a16:creationId xmlns:a16="http://schemas.microsoft.com/office/drawing/2014/main" id="{A09A7956-5D78-7043-BA26-E696C4ECA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84" y="1567636"/>
            <a:ext cx="6876054" cy="4699349"/>
          </a:xfrm>
        </p:spPr>
        <p:txBody>
          <a:bodyPr>
            <a:normAutofit/>
          </a:bodyPr>
          <a:lstStyle>
            <a:lvl1pPr marL="407988" indent="-396875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6D7AF3AF-CC66-DE44-8C0C-3C3DE24759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8695" y="1557338"/>
            <a:ext cx="2950030" cy="4709647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Klikk for å sette inn sitat(er)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2EB9E23-1F59-9F40-91EA-7E1D8DE68230}"/>
              </a:ext>
            </a:extLst>
          </p:cNvPr>
          <p:cNvSpPr/>
          <p:nvPr userDrawn="1"/>
        </p:nvSpPr>
        <p:spPr>
          <a:xfrm>
            <a:off x="11509484" y="1567636"/>
            <a:ext cx="467007" cy="467007"/>
          </a:xfrm>
          <a:prstGeom prst="ellipse">
            <a:avLst/>
          </a:prstGeom>
          <a:solidFill>
            <a:srgbClr val="FE9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AC882F97-DD64-3747-A51A-36BA0A6AF1E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1548854" y="1621451"/>
            <a:ext cx="385974" cy="3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32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>
          <p15:clr>
            <a:srgbClr val="FBAE40"/>
          </p15:clr>
        </p15:guide>
        <p15:guide id="3" pos="717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tater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E53BE5F5-C9A3-4C2C-B851-E57FF481F0F3}"/>
              </a:ext>
            </a:extLst>
          </p:cNvPr>
          <p:cNvSpPr/>
          <p:nvPr userDrawn="1"/>
        </p:nvSpPr>
        <p:spPr>
          <a:xfrm>
            <a:off x="8148637" y="-2724"/>
            <a:ext cx="405851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8DCAAEE-0A45-0244-B391-744AFF2FC958}"/>
              </a:ext>
            </a:extLst>
          </p:cNvPr>
          <p:cNvSpPr/>
          <p:nvPr userDrawn="1"/>
        </p:nvSpPr>
        <p:spPr>
          <a:xfrm>
            <a:off x="0" y="0"/>
            <a:ext cx="780585" cy="187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EC67C378-05C4-4CEC-920C-D836CD958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87146" y="-12249"/>
            <a:ext cx="1623904" cy="1569587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BA2A67AE-29E2-A44D-95C9-A84F6C6D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84" y="365126"/>
            <a:ext cx="6876054" cy="83184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Plassholder for innhold 3">
            <a:extLst>
              <a:ext uri="{FF2B5EF4-FFF2-40B4-BE49-F238E27FC236}">
                <a16:creationId xmlns:a16="http://schemas.microsoft.com/office/drawing/2014/main" id="{43927849-D490-AD4F-B9C9-364C61385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84" y="1567636"/>
            <a:ext cx="6876054" cy="4699349"/>
          </a:xfrm>
        </p:spPr>
        <p:txBody>
          <a:bodyPr>
            <a:normAutofit/>
          </a:bodyPr>
          <a:lstStyle>
            <a:lvl1pPr marL="407988" indent="-396875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CDBF050B-53B0-F74D-A8AE-40A0C96605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8695" y="1557338"/>
            <a:ext cx="2950030" cy="4709647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Klikk for å sette inn sitat(er)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4933E62-716E-FA4C-8FBA-A42C2FACABF8}"/>
              </a:ext>
            </a:extLst>
          </p:cNvPr>
          <p:cNvSpPr/>
          <p:nvPr userDrawn="1"/>
        </p:nvSpPr>
        <p:spPr>
          <a:xfrm>
            <a:off x="11509484" y="1567636"/>
            <a:ext cx="467007" cy="467007"/>
          </a:xfrm>
          <a:prstGeom prst="ellipse">
            <a:avLst/>
          </a:prstGeom>
          <a:solidFill>
            <a:srgbClr val="60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ED8FF417-D5BE-3E4B-AD93-CF6F532CF65D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1548854" y="1621451"/>
            <a:ext cx="385974" cy="3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26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>
          <p15:clr>
            <a:srgbClr val="FBAE40"/>
          </p15:clr>
        </p15:guide>
        <p15:guide id="3" pos="717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panel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815AC04-283B-E048-BE37-B533815ACF19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E32E366-1830-C748-98FF-1D794FD4E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611230" cy="155733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0513" y="800023"/>
            <a:ext cx="3544229" cy="12964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D4F2380F-AA10-0C44-9EEC-16AE41BF00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94214" y="703263"/>
            <a:ext cx="6894512" cy="5229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Sett inn bilde, diagram, video, tabell </a:t>
            </a:r>
            <a:r>
              <a:rPr lang="nb-NO" dirty="0" err="1"/>
              <a:t>etc</a:t>
            </a:r>
            <a:endParaRPr lang="nb-NO" dirty="0"/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D3940224-A7C9-3A43-AFA8-6C153A9679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513" y="2297113"/>
            <a:ext cx="3544576" cy="3635375"/>
          </a:xfr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1542DB6-5562-4F90-9F9D-B999490E29F3}"/>
              </a:ext>
            </a:extLst>
          </p:cNvPr>
          <p:cNvSpPr/>
          <p:nvPr userDrawn="1"/>
        </p:nvSpPr>
        <p:spPr>
          <a:xfrm>
            <a:off x="5524780" y="6242474"/>
            <a:ext cx="249044" cy="2490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88E3609-F8D0-4B55-9001-23EBD5E32975}"/>
              </a:ext>
            </a:extLst>
          </p:cNvPr>
          <p:cNvSpPr/>
          <p:nvPr userDrawn="1"/>
        </p:nvSpPr>
        <p:spPr>
          <a:xfrm>
            <a:off x="4491014" y="6242474"/>
            <a:ext cx="244736" cy="2447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5C9B73D-F384-45CC-B12B-DA435FF5AC6E}"/>
              </a:ext>
            </a:extLst>
          </p:cNvPr>
          <p:cNvSpPr txBox="1"/>
          <p:nvPr userDrawn="1"/>
        </p:nvSpPr>
        <p:spPr>
          <a:xfrm>
            <a:off x="4461261" y="6231836"/>
            <a:ext cx="407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n=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DB86B4A-E7E6-447A-9835-D118F681BE12}"/>
              </a:ext>
            </a:extLst>
          </p:cNvPr>
          <p:cNvSpPr txBox="1"/>
          <p:nvPr userDrawn="1"/>
        </p:nvSpPr>
        <p:spPr>
          <a:xfrm>
            <a:off x="5518881" y="6242474"/>
            <a:ext cx="2315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15" name="Plassholder for tekst 21">
            <a:extLst>
              <a:ext uri="{FF2B5EF4-FFF2-40B4-BE49-F238E27FC236}">
                <a16:creationId xmlns:a16="http://schemas.microsoft.com/office/drawing/2014/main" id="{6F98CC02-CFE9-41D4-B157-14EADB1577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65502" y="6242474"/>
            <a:ext cx="680275" cy="24904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Skriv n</a:t>
            </a:r>
          </a:p>
        </p:txBody>
      </p:sp>
      <p:sp>
        <p:nvSpPr>
          <p:cNvPr id="16" name="Plassholder for lysbildenummer 4">
            <a:extLst>
              <a:ext uri="{FF2B5EF4-FFF2-40B4-BE49-F238E27FC236}">
                <a16:creationId xmlns:a16="http://schemas.microsoft.com/office/drawing/2014/main" id="{7ADA5812-148F-2B40-9582-FCFF394E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513" y="6534854"/>
            <a:ext cx="549275" cy="3231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7" name="Plassholder for tekst 21">
            <a:extLst>
              <a:ext uri="{FF2B5EF4-FFF2-40B4-BE49-F238E27FC236}">
                <a16:creationId xmlns:a16="http://schemas.microsoft.com/office/drawing/2014/main" id="{217CEC4A-2C5E-9B4F-BED0-D23A0D90A4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2827" y="6101395"/>
            <a:ext cx="5531222" cy="525982"/>
          </a:xfr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Skriv inn spørsmålet</a:t>
            </a:r>
          </a:p>
        </p:txBody>
      </p:sp>
    </p:spTree>
    <p:extLst>
      <p:ext uri="{BB962C8B-B14F-4D97-AF65-F5344CB8AC3E}">
        <p14:creationId xmlns:p14="http://schemas.microsoft.com/office/powerpoint/2010/main" val="123324471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pan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815AC04-283B-E048-BE37-B533815ACF19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E32E366-1830-C748-98FF-1D794FD4E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611230" cy="155733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0513" y="800023"/>
            <a:ext cx="3544229" cy="12964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8DB01B5-3F21-EB46-B6E1-7F589CCF0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513" y="2297113"/>
            <a:ext cx="3544576" cy="3635375"/>
          </a:xfr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D4F2380F-AA10-0C44-9EEC-16AE41BF00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94214" y="703263"/>
            <a:ext cx="6894512" cy="5229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Sett inn bilde, diagram, video, tabell </a:t>
            </a:r>
            <a:r>
              <a:rPr lang="nb-NO" dirty="0" err="1"/>
              <a:t>etc</a:t>
            </a:r>
            <a:endParaRPr lang="nb-NO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1095FA8-7922-4E97-88C2-2B2164BF06D9}"/>
              </a:ext>
            </a:extLst>
          </p:cNvPr>
          <p:cNvSpPr/>
          <p:nvPr userDrawn="1"/>
        </p:nvSpPr>
        <p:spPr>
          <a:xfrm>
            <a:off x="5524780" y="6242474"/>
            <a:ext cx="249044" cy="2490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F27D878-F9F3-4A63-A4BD-1D5DAA130DE7}"/>
              </a:ext>
            </a:extLst>
          </p:cNvPr>
          <p:cNvSpPr/>
          <p:nvPr userDrawn="1"/>
        </p:nvSpPr>
        <p:spPr>
          <a:xfrm>
            <a:off x="4491014" y="6242474"/>
            <a:ext cx="244736" cy="2447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073F692-7E3E-441F-8989-F0D49A9EF427}"/>
              </a:ext>
            </a:extLst>
          </p:cNvPr>
          <p:cNvSpPr txBox="1"/>
          <p:nvPr userDrawn="1"/>
        </p:nvSpPr>
        <p:spPr>
          <a:xfrm>
            <a:off x="4461261" y="6231836"/>
            <a:ext cx="407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n=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C2A21C3-5933-48C5-8342-B9BD4EFB2D62}"/>
              </a:ext>
            </a:extLst>
          </p:cNvPr>
          <p:cNvSpPr txBox="1"/>
          <p:nvPr userDrawn="1"/>
        </p:nvSpPr>
        <p:spPr>
          <a:xfrm>
            <a:off x="5518881" y="6242474"/>
            <a:ext cx="2315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14" name="Plassholder for tekst 21">
            <a:extLst>
              <a:ext uri="{FF2B5EF4-FFF2-40B4-BE49-F238E27FC236}">
                <a16:creationId xmlns:a16="http://schemas.microsoft.com/office/drawing/2014/main" id="{3E271B9D-7F45-4253-9D91-F941A111B3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65502" y="6242474"/>
            <a:ext cx="680275" cy="24904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Skriv n</a:t>
            </a:r>
          </a:p>
        </p:txBody>
      </p:sp>
      <p:sp>
        <p:nvSpPr>
          <p:cNvPr id="15" name="Plassholder for lysbildenummer 4">
            <a:extLst>
              <a:ext uri="{FF2B5EF4-FFF2-40B4-BE49-F238E27FC236}">
                <a16:creationId xmlns:a16="http://schemas.microsoft.com/office/drawing/2014/main" id="{FD873BF0-649A-574D-AA9A-DAE8A4E17ABC}"/>
              </a:ext>
            </a:extLst>
          </p:cNvPr>
          <p:cNvSpPr txBox="1">
            <a:spLocks/>
          </p:cNvSpPr>
          <p:nvPr userDrawn="1"/>
        </p:nvSpPr>
        <p:spPr>
          <a:xfrm>
            <a:off x="290513" y="6534854"/>
            <a:ext cx="549275" cy="3231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6" name="Plassholder for tekst 21">
            <a:extLst>
              <a:ext uri="{FF2B5EF4-FFF2-40B4-BE49-F238E27FC236}">
                <a16:creationId xmlns:a16="http://schemas.microsoft.com/office/drawing/2014/main" id="{B40CE642-D01F-B449-8454-AE9357DC28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2827" y="6101395"/>
            <a:ext cx="5531222" cy="525982"/>
          </a:xfr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Skriv inn spørsmålet</a:t>
            </a:r>
          </a:p>
        </p:txBody>
      </p:sp>
    </p:spTree>
    <p:extLst>
      <p:ext uri="{BB962C8B-B14F-4D97-AF65-F5344CB8AC3E}">
        <p14:creationId xmlns:p14="http://schemas.microsoft.com/office/powerpoint/2010/main" val="75348999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panel og innhold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815AC04-283B-E048-BE37-B533815ACF19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E32E366-1830-C748-98FF-1D794FD4E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611231" cy="155733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0513" y="800023"/>
            <a:ext cx="3544229" cy="12964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8DB01B5-3F21-EB46-B6E1-7F589CCF0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513" y="2297113"/>
            <a:ext cx="3544576" cy="3635375"/>
          </a:xfr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D4F2380F-AA10-0C44-9EEC-16AE41BF00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94214" y="703263"/>
            <a:ext cx="6894512" cy="5229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Sett inn bilde, diagram, video, tabell </a:t>
            </a:r>
            <a:r>
              <a:rPr lang="nb-NO" dirty="0" err="1"/>
              <a:t>etc</a:t>
            </a:r>
            <a:endParaRPr lang="nb-NO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1EB2C6B-FAD7-4D78-9A73-0026365DBA35}"/>
              </a:ext>
            </a:extLst>
          </p:cNvPr>
          <p:cNvSpPr/>
          <p:nvPr userDrawn="1"/>
        </p:nvSpPr>
        <p:spPr>
          <a:xfrm>
            <a:off x="5524780" y="6242474"/>
            <a:ext cx="249044" cy="2490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991951B-D683-4468-AF0E-F511C3D946EF}"/>
              </a:ext>
            </a:extLst>
          </p:cNvPr>
          <p:cNvSpPr/>
          <p:nvPr userDrawn="1"/>
        </p:nvSpPr>
        <p:spPr>
          <a:xfrm>
            <a:off x="4491014" y="6242474"/>
            <a:ext cx="244736" cy="2447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6B1B395-FED1-4B83-8915-0EE0B1744344}"/>
              </a:ext>
            </a:extLst>
          </p:cNvPr>
          <p:cNvSpPr txBox="1"/>
          <p:nvPr userDrawn="1"/>
        </p:nvSpPr>
        <p:spPr>
          <a:xfrm>
            <a:off x="4461261" y="6231836"/>
            <a:ext cx="407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n=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C1AB29D8-91CD-4D1C-B4BE-7CAFA84FC05E}"/>
              </a:ext>
            </a:extLst>
          </p:cNvPr>
          <p:cNvSpPr txBox="1"/>
          <p:nvPr userDrawn="1"/>
        </p:nvSpPr>
        <p:spPr>
          <a:xfrm>
            <a:off x="5518881" y="6242474"/>
            <a:ext cx="2315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14" name="Plassholder for tekst 21">
            <a:extLst>
              <a:ext uri="{FF2B5EF4-FFF2-40B4-BE49-F238E27FC236}">
                <a16:creationId xmlns:a16="http://schemas.microsoft.com/office/drawing/2014/main" id="{B82F4025-415E-49AB-8AF8-8BE71D0383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65502" y="6242474"/>
            <a:ext cx="680275" cy="24904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Skriv 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290513" y="6534854"/>
            <a:ext cx="549275" cy="3231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tekst 21">
            <a:extLst>
              <a:ext uri="{FF2B5EF4-FFF2-40B4-BE49-F238E27FC236}">
                <a16:creationId xmlns:a16="http://schemas.microsoft.com/office/drawing/2014/main" id="{B46357CD-9C50-1448-9FA1-45F424A5A4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52827" y="6101395"/>
            <a:ext cx="5531222" cy="525982"/>
          </a:xfr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0291114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inndeling Grønn - Opin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50420" y="4130566"/>
            <a:ext cx="6877051" cy="1765738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448822" y="-2"/>
            <a:ext cx="5743177" cy="4130568"/>
          </a:xfrm>
          <a:prstGeom prst="rect">
            <a:avLst/>
          </a:prstGeom>
        </p:spPr>
      </p:pic>
      <p:sp>
        <p:nvSpPr>
          <p:cNvPr id="5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849845" y="3690938"/>
            <a:ext cx="6878404" cy="439737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Ingress - minitittel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E095FCD-291C-7441-A711-BA9AD97F5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7291" y="6266985"/>
            <a:ext cx="305281" cy="31102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inndeling Rød - Opin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54942" y="4130566"/>
            <a:ext cx="6861896" cy="1765738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475126" y="-2"/>
            <a:ext cx="4716873" cy="3543302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854336" y="3690938"/>
            <a:ext cx="6863246" cy="439737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Ingress - minitittel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20B6CC2-0C7A-6F42-AF05-6AB677EBCA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7291" y="6266985"/>
            <a:ext cx="305281" cy="31102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58121" y="3626068"/>
            <a:ext cx="6858717" cy="139787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SKRIV INN TITTEL (BRUK KUN STORE BOKSTAVER)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58121" y="5023945"/>
            <a:ext cx="6858717" cy="8333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1" y="472967"/>
            <a:ext cx="964573" cy="130853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E6E97CB-0394-4976-BDCF-53CF6B4E9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5172"/>
          <a:stretch/>
        </p:blipFill>
        <p:spPr>
          <a:xfrm rot="5400000">
            <a:off x="6786635" y="451908"/>
            <a:ext cx="5857271" cy="4953459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59A0E02-AC8C-8A45-ACAD-A9F6AC513F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046424"/>
            <a:ext cx="6877050" cy="385763"/>
          </a:xfrm>
        </p:spPr>
        <p:txBody>
          <a:bodyPr>
            <a:normAutofit/>
          </a:bodyPr>
          <a:lstStyle>
            <a:lvl1pPr marL="0" indent="0">
              <a:buNone/>
              <a:defRPr lang="nb-NO" sz="1200" kern="1200" smtClean="0">
                <a:solidFill>
                  <a:schemeClr val="bg1"/>
                </a:solidFill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sz="1200" dirty="0"/>
              <a:t>Ditt navn </a:t>
            </a:r>
            <a:r>
              <a:rPr lang="nb-NO" sz="1200" kern="1200" dirty="0">
                <a:solidFill>
                  <a:schemeClr val="accent6"/>
                </a:solidFill>
                <a:latin typeface="+mn-lt"/>
              </a:rPr>
              <a:t>// </a:t>
            </a:r>
            <a:r>
              <a:rPr lang="nb-NO" sz="1200" kern="1200" dirty="0">
                <a:solidFill>
                  <a:schemeClr val="accent6"/>
                </a:solidFill>
                <a:latin typeface="+mn-lt"/>
                <a:ea typeface="Century Gothic" charset="0"/>
                <a:cs typeface="Century Gothic" charset="0"/>
              </a:rPr>
              <a:t>mailadresse // dato for rapport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154232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inndeling Blå - Opin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54941" y="4130566"/>
            <a:ext cx="6861897" cy="1765738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425" y="-1"/>
            <a:ext cx="4109575" cy="4324351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854336" y="3690938"/>
            <a:ext cx="6863247" cy="439737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Ingress - minitittel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CB1F1E-1B15-484A-8279-2678F421A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7291" y="6266985"/>
            <a:ext cx="305281" cy="3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3261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inndeling Oransje">
    <p:bg>
      <p:bgPr>
        <a:solidFill>
          <a:srgbClr val="F266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65574" y="4130566"/>
            <a:ext cx="6851263" cy="1765738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425" y="-1"/>
            <a:ext cx="4109575" cy="4324351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864969" y="3690938"/>
            <a:ext cx="6852611" cy="439737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Ingress - minitittel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607198C-C03F-9846-9378-2A08A7435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7291" y="6266985"/>
            <a:ext cx="305281" cy="3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1256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inndeling Mørke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54944" y="4130566"/>
            <a:ext cx="6861893" cy="1765738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425" y="-1"/>
            <a:ext cx="4109575" cy="4324351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854339" y="3690938"/>
            <a:ext cx="6863243" cy="439737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Ingress - minitittel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D3B43A4-DD89-4142-B07C-8DE63DA1B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7291" y="6266985"/>
            <a:ext cx="305281" cy="3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683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 userDrawn="1"/>
        </p:nvGrpSpPr>
        <p:grpSpPr>
          <a:xfrm>
            <a:off x="0" y="-50820"/>
            <a:ext cx="8153058" cy="1473683"/>
            <a:chOff x="0" y="-50820"/>
            <a:chExt cx="8153058" cy="1473683"/>
          </a:xfrm>
        </p:grpSpPr>
        <p:pic>
          <p:nvPicPr>
            <p:cNvPr id="5" name="Bilde 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46241">
              <a:off x="6532764" y="-50820"/>
              <a:ext cx="1620294" cy="1473683"/>
            </a:xfrm>
            <a:prstGeom prst="rect">
              <a:avLst/>
            </a:prstGeom>
          </p:spPr>
        </p:pic>
        <p:sp>
          <p:nvSpPr>
            <p:cNvPr id="4" name="Rektangel 3"/>
            <p:cNvSpPr/>
            <p:nvPr userDrawn="1"/>
          </p:nvSpPr>
          <p:spPr>
            <a:xfrm>
              <a:off x="0" y="0"/>
              <a:ext cx="7336221" cy="8723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1" name="Rektangel 10"/>
          <p:cNvSpPr/>
          <p:nvPr userDrawn="1"/>
        </p:nvSpPr>
        <p:spPr>
          <a:xfrm>
            <a:off x="0" y="6495393"/>
            <a:ext cx="12192000" cy="362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46546" y="3350062"/>
            <a:ext cx="6870292" cy="100122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/>
          </p:nvPr>
        </p:nvSpPr>
        <p:spPr>
          <a:xfrm>
            <a:off x="846546" y="4351282"/>
            <a:ext cx="6870292" cy="100970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96248"/>
            <a:ext cx="5449887" cy="679861"/>
          </a:xfrm>
        </p:spPr>
        <p:txBody>
          <a:bodyPr anchor="ctr">
            <a:normAutofit/>
          </a:bodyPr>
          <a:lstStyle>
            <a:lvl1pPr marL="0" indent="0">
              <a:buFont typeface="Arial" charset="0"/>
              <a:buNone/>
              <a:defRPr sz="1800" b="1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2306" y="0"/>
            <a:ext cx="1388230" cy="1250730"/>
          </a:xfrm>
          <a:prstGeom prst="rect">
            <a:avLst/>
          </a:prstGeom>
        </p:spPr>
      </p:pic>
      <p:sp>
        <p:nvSpPr>
          <p:cNvPr id="4" name="Rektangel 3"/>
          <p:cNvSpPr/>
          <p:nvPr userDrawn="1"/>
        </p:nvSpPr>
        <p:spPr>
          <a:xfrm>
            <a:off x="0" y="0"/>
            <a:ext cx="7336221" cy="8723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ktangel 10"/>
          <p:cNvSpPr/>
          <p:nvPr userDrawn="1"/>
        </p:nvSpPr>
        <p:spPr>
          <a:xfrm>
            <a:off x="0" y="6495393"/>
            <a:ext cx="12192000" cy="3626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47344" y="3350062"/>
            <a:ext cx="6869494" cy="100122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/>
          </p:nvPr>
        </p:nvSpPr>
        <p:spPr>
          <a:xfrm>
            <a:off x="847344" y="4351282"/>
            <a:ext cx="6869494" cy="100970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847344" y="96248"/>
            <a:ext cx="5645150" cy="679861"/>
          </a:xfrm>
        </p:spPr>
        <p:txBody>
          <a:bodyPr anchor="ctr">
            <a:normAutofit/>
          </a:bodyPr>
          <a:lstStyle>
            <a:lvl1pPr marL="0" indent="0">
              <a:buFont typeface="Arial" charset="0"/>
              <a:buNone/>
              <a:defRPr sz="1800" b="1" baseline="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6495393"/>
            <a:ext cx="12192000" cy="3626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47344" y="3350062"/>
            <a:ext cx="6869494" cy="100122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grpSp>
        <p:nvGrpSpPr>
          <p:cNvPr id="7" name="Gruppe 6"/>
          <p:cNvGrpSpPr/>
          <p:nvPr userDrawn="1"/>
        </p:nvGrpSpPr>
        <p:grpSpPr>
          <a:xfrm>
            <a:off x="0" y="-5430"/>
            <a:ext cx="7965483" cy="1395807"/>
            <a:chOff x="0" y="-5430"/>
            <a:chExt cx="7965483" cy="1395807"/>
          </a:xfrm>
        </p:grpSpPr>
        <p:pic>
          <p:nvPicPr>
            <p:cNvPr id="6" name="Bilde 5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185" y="-5430"/>
              <a:ext cx="1593298" cy="1395807"/>
            </a:xfrm>
            <a:prstGeom prst="rect">
              <a:avLst/>
            </a:prstGeom>
          </p:spPr>
        </p:pic>
        <p:sp>
          <p:nvSpPr>
            <p:cNvPr id="4" name="Rektangel 3"/>
            <p:cNvSpPr/>
            <p:nvPr userDrawn="1"/>
          </p:nvSpPr>
          <p:spPr>
            <a:xfrm>
              <a:off x="0" y="0"/>
              <a:ext cx="7336221" cy="87235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Plassholder for tekst 8"/>
          <p:cNvSpPr>
            <a:spLocks noGrp="1"/>
          </p:cNvSpPr>
          <p:nvPr>
            <p:ph type="body" sz="quarter" idx="11"/>
          </p:nvPr>
        </p:nvSpPr>
        <p:spPr>
          <a:xfrm>
            <a:off x="847344" y="4351282"/>
            <a:ext cx="6869494" cy="100970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847344" y="96248"/>
            <a:ext cx="5645150" cy="679861"/>
          </a:xfrm>
        </p:spPr>
        <p:txBody>
          <a:bodyPr anchor="ctr">
            <a:normAutofit/>
          </a:bodyPr>
          <a:lstStyle>
            <a:lvl1pPr marL="0" indent="0">
              <a:buFont typeface="Arial" charset="0"/>
              <a:buNone/>
              <a:defRPr sz="1800" b="1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dirty="0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101853418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B1F532-885A-544A-867E-5AAD92C4C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57E56A5-92A5-1840-9D06-6B1031737C66}"/>
              </a:ext>
            </a:extLst>
          </p:cNvPr>
          <p:cNvSpPr/>
          <p:nvPr userDrawn="1"/>
        </p:nvSpPr>
        <p:spPr>
          <a:xfrm>
            <a:off x="6096000" y="0"/>
            <a:ext cx="6096000" cy="68739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ED1094-AF8F-8545-B2A5-DAF6D4C7849E}"/>
              </a:ext>
            </a:extLst>
          </p:cNvPr>
          <p:cNvSpPr/>
          <p:nvPr userDrawn="1"/>
        </p:nvSpPr>
        <p:spPr>
          <a:xfrm>
            <a:off x="0" y="-21099"/>
            <a:ext cx="6096000" cy="68739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D4AD316-D974-F845-9957-7344EA7978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245978"/>
            <a:ext cx="4438066" cy="3513138"/>
          </a:xfrm>
        </p:spPr>
        <p:txBody>
          <a:bodyPr>
            <a:normAutofit/>
          </a:bodyPr>
          <a:lstStyle>
            <a:lvl1pPr marL="11113" indent="0">
              <a:buFont typeface="Arial" panose="020B0604020202020204" pitchFamily="34" charset="0"/>
              <a:buNone/>
              <a:tabLst/>
              <a:defRPr sz="1800">
                <a:solidFill>
                  <a:schemeClr val="accent6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2pPr>
          </a:lstStyle>
          <a:p>
            <a:pPr lvl="0"/>
            <a:r>
              <a:rPr lang="nb-NO" dirty="0"/>
              <a:t>Skriv inn drivere/ positivt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5F5DE821-6023-D343-A267-FB41D83C8C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2066" y="2245978"/>
            <a:ext cx="4506659" cy="3513138"/>
          </a:xfrm>
        </p:spPr>
        <p:txBody>
          <a:bodyPr>
            <a:normAutofit/>
          </a:bodyPr>
          <a:lstStyle>
            <a:lvl1pPr marL="11113" indent="0">
              <a:buFont typeface="Arial" panose="020B0604020202020204" pitchFamily="34" charset="0"/>
              <a:buNone/>
              <a:tabLst/>
              <a:defRPr sz="1800">
                <a:solidFill>
                  <a:schemeClr val="accent6"/>
                </a:solidFill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</a:defRPr>
            </a:lvl2pPr>
          </a:lstStyle>
          <a:p>
            <a:pPr lvl="0"/>
            <a:r>
              <a:rPr lang="nb-NO" dirty="0"/>
              <a:t>Skriv inn barrierer/ negativt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A7B657D-991F-4441-B8A8-0796B8D6C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95001"/>
            <a:ext cx="10548937" cy="1001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overskrift (hvis det trengs, kan også utelates)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9A5DB8CA-7ED7-1C4C-9FDC-A5E716EBEC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1587500"/>
            <a:ext cx="4438515" cy="65881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Tittel positivt (</a:t>
            </a:r>
            <a:r>
              <a:rPr lang="nb-NO" dirty="0" err="1"/>
              <a:t>f.eks</a:t>
            </a:r>
            <a:r>
              <a:rPr lang="nb-NO" dirty="0"/>
              <a:t> Drivere)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974DA5ED-53D6-DD4D-8C6D-8003C64909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2066" y="1587500"/>
            <a:ext cx="4507102" cy="65881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Tittel negativt (</a:t>
            </a:r>
            <a:r>
              <a:rPr lang="nb-NO" dirty="0" err="1"/>
              <a:t>f.eks</a:t>
            </a:r>
            <a:r>
              <a:rPr lang="nb-NO" dirty="0"/>
              <a:t> Barrierer)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58819014-BA9F-CD41-AFDF-00C1B126A60A}"/>
              </a:ext>
            </a:extLst>
          </p:cNvPr>
          <p:cNvSpPr txBox="1"/>
          <p:nvPr userDrawn="1"/>
        </p:nvSpPr>
        <p:spPr>
          <a:xfrm>
            <a:off x="115192" y="1451701"/>
            <a:ext cx="59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nb-NO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690D95F8-3655-AE44-8560-24E8B2C00568}"/>
              </a:ext>
            </a:extLst>
          </p:cNvPr>
          <p:cNvSpPr txBox="1"/>
          <p:nvPr userDrawn="1"/>
        </p:nvSpPr>
        <p:spPr>
          <a:xfrm>
            <a:off x="6289398" y="1451700"/>
            <a:ext cx="59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endParaRPr lang="nb-NO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269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38B0E8-D92E-A24E-B914-4DBD891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7" y="257395"/>
            <a:ext cx="4632538" cy="255693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197B01-DC94-FE45-A4C2-9B461A87E01A}"/>
              </a:ext>
            </a:extLst>
          </p:cNvPr>
          <p:cNvSpPr/>
          <p:nvPr userDrawn="1"/>
        </p:nvSpPr>
        <p:spPr>
          <a:xfrm>
            <a:off x="5037665" y="257396"/>
            <a:ext cx="6849533" cy="2556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A788FB4-D1BD-8A48-B90B-D12F27F735FF}"/>
              </a:ext>
            </a:extLst>
          </p:cNvPr>
          <p:cNvSpPr/>
          <p:nvPr userDrawn="1"/>
        </p:nvSpPr>
        <p:spPr>
          <a:xfrm>
            <a:off x="262467" y="2922059"/>
            <a:ext cx="4632538" cy="3665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6AEBB1F-363E-2C44-8E06-50947B2A753D}"/>
              </a:ext>
            </a:extLst>
          </p:cNvPr>
          <p:cNvSpPr/>
          <p:nvPr userDrawn="1"/>
        </p:nvSpPr>
        <p:spPr>
          <a:xfrm>
            <a:off x="5037666" y="2922059"/>
            <a:ext cx="6849533" cy="3665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338D829-407C-134D-82A8-465322D09D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302" y="3081866"/>
            <a:ext cx="4048868" cy="1896533"/>
          </a:xfrm>
        </p:spPr>
        <p:txBody>
          <a:bodyPr>
            <a:noAutofit/>
          </a:bodyPr>
          <a:lstStyle>
            <a:lvl1pPr marL="0" indent="0" algn="ctr">
              <a:buNone/>
              <a:defRPr sz="115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33 %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ECE9869-1020-7243-8A89-8085C9872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302" y="5113337"/>
            <a:ext cx="4048868" cy="125359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4B13D883-C7A6-8B48-BB9C-DF1FEDA5A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6839" y="3081866"/>
            <a:ext cx="6429427" cy="1896533"/>
          </a:xfrm>
        </p:spPr>
        <p:txBody>
          <a:bodyPr>
            <a:noAutofit/>
          </a:bodyPr>
          <a:lstStyle>
            <a:lvl1pPr marL="0" indent="0" algn="ctr">
              <a:buNone/>
              <a:defRPr sz="13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2400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BE1BFB47-B2C0-D049-8229-FDA2F80EE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6839" y="5113337"/>
            <a:ext cx="6429427" cy="125359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FEF9242C-1687-2746-BB5D-F27B41536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6839" y="437201"/>
            <a:ext cx="2975028" cy="2264723"/>
          </a:xfrm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33 %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63D31810-ABD9-F540-A045-CDFC170635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0973" y="437201"/>
            <a:ext cx="3415293" cy="2264723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</p:spTree>
    <p:extLst>
      <p:ext uri="{BB962C8B-B14F-4D97-AF65-F5344CB8AC3E}">
        <p14:creationId xmlns:p14="http://schemas.microsoft.com/office/powerpoint/2010/main" val="3780973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66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A788FB4-D1BD-8A48-B90B-D12F27F735FF}"/>
              </a:ext>
            </a:extLst>
          </p:cNvPr>
          <p:cNvSpPr/>
          <p:nvPr userDrawn="1"/>
        </p:nvSpPr>
        <p:spPr>
          <a:xfrm>
            <a:off x="288594" y="1554691"/>
            <a:ext cx="2802466" cy="21611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0926E9C-79BF-F043-9841-3C92A4CB05A5}"/>
              </a:ext>
            </a:extLst>
          </p:cNvPr>
          <p:cNvSpPr/>
          <p:nvPr userDrawn="1"/>
        </p:nvSpPr>
        <p:spPr>
          <a:xfrm>
            <a:off x="3228064" y="1554690"/>
            <a:ext cx="2802466" cy="2153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89E0E9B-C362-C549-BBCF-206814D54DBE}"/>
              </a:ext>
            </a:extLst>
          </p:cNvPr>
          <p:cNvSpPr/>
          <p:nvPr userDrawn="1"/>
        </p:nvSpPr>
        <p:spPr>
          <a:xfrm>
            <a:off x="6167534" y="1556938"/>
            <a:ext cx="2802466" cy="2141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956BE1FA-50C5-A244-80E9-155003786C1F}"/>
              </a:ext>
            </a:extLst>
          </p:cNvPr>
          <p:cNvSpPr/>
          <p:nvPr userDrawn="1"/>
        </p:nvSpPr>
        <p:spPr>
          <a:xfrm>
            <a:off x="9107004" y="1557338"/>
            <a:ext cx="2802466" cy="21362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38B0E8-D92E-A24E-B914-4DBD891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6" y="257396"/>
            <a:ext cx="11647004" cy="1063404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338D829-407C-134D-82A8-465322D09D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738" y="1674544"/>
            <a:ext cx="2802466" cy="1896533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33 %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0C9D9F4-43A4-CD4A-86AB-2287B98E2C29}"/>
              </a:ext>
            </a:extLst>
          </p:cNvPr>
          <p:cNvSpPr/>
          <p:nvPr userDrawn="1"/>
        </p:nvSpPr>
        <p:spPr>
          <a:xfrm>
            <a:off x="288594" y="3816082"/>
            <a:ext cx="2802466" cy="27879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D19C894-18A6-6144-8F7E-A0FBBD99F353}"/>
              </a:ext>
            </a:extLst>
          </p:cNvPr>
          <p:cNvSpPr/>
          <p:nvPr userDrawn="1"/>
        </p:nvSpPr>
        <p:spPr>
          <a:xfrm>
            <a:off x="3228064" y="3816082"/>
            <a:ext cx="2802466" cy="27879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394D17E-A1B7-3A41-96B8-CE98D392327A}"/>
              </a:ext>
            </a:extLst>
          </p:cNvPr>
          <p:cNvSpPr/>
          <p:nvPr userDrawn="1"/>
        </p:nvSpPr>
        <p:spPr>
          <a:xfrm>
            <a:off x="6167534" y="3816082"/>
            <a:ext cx="2802466" cy="27879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9976BDCF-ADC4-F047-8850-8B1B0EBA6F3E}"/>
              </a:ext>
            </a:extLst>
          </p:cNvPr>
          <p:cNvSpPr/>
          <p:nvPr userDrawn="1"/>
        </p:nvSpPr>
        <p:spPr>
          <a:xfrm>
            <a:off x="9107004" y="3816082"/>
            <a:ext cx="2802466" cy="27879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ECE9869-1020-7243-8A89-8085C9872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738" y="3961867"/>
            <a:ext cx="2806322" cy="25236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22" name="Plassholder for tekst 7">
            <a:extLst>
              <a:ext uri="{FF2B5EF4-FFF2-40B4-BE49-F238E27FC236}">
                <a16:creationId xmlns:a16="http://schemas.microsoft.com/office/drawing/2014/main" id="{375D9E6F-4609-DB4D-8693-8E5E5ED237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8064" y="1693067"/>
            <a:ext cx="2798610" cy="1896533"/>
          </a:xfrm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240</a:t>
            </a:r>
          </a:p>
        </p:txBody>
      </p:sp>
      <p:sp>
        <p:nvSpPr>
          <p:cNvPr id="23" name="Plassholder for tekst 7">
            <a:extLst>
              <a:ext uri="{FF2B5EF4-FFF2-40B4-BE49-F238E27FC236}">
                <a16:creationId xmlns:a16="http://schemas.microsoft.com/office/drawing/2014/main" id="{E95429FA-708F-A240-821D-BAAD89ED6B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3678" y="1711590"/>
            <a:ext cx="2802466" cy="1896533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33 %</a:t>
            </a:r>
          </a:p>
        </p:txBody>
      </p:sp>
      <p:sp>
        <p:nvSpPr>
          <p:cNvPr id="24" name="Plassholder for tekst 7">
            <a:extLst>
              <a:ext uri="{FF2B5EF4-FFF2-40B4-BE49-F238E27FC236}">
                <a16:creationId xmlns:a16="http://schemas.microsoft.com/office/drawing/2014/main" id="{34D0403E-888F-DC47-A670-97C4477C24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716" y="1730113"/>
            <a:ext cx="2806322" cy="1896533"/>
          </a:xfrm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8</a:t>
            </a:r>
          </a:p>
        </p:txBody>
      </p:sp>
      <p:sp>
        <p:nvSpPr>
          <p:cNvPr id="25" name="Plassholder for tekst 9">
            <a:extLst>
              <a:ext uri="{FF2B5EF4-FFF2-40B4-BE49-F238E27FC236}">
                <a16:creationId xmlns:a16="http://schemas.microsoft.com/office/drawing/2014/main" id="{B4E0DA98-BA5E-874F-A6B2-66BB1D2F69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064" y="3948241"/>
            <a:ext cx="2802466" cy="25236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26" name="Plassholder for tekst 9">
            <a:extLst>
              <a:ext uri="{FF2B5EF4-FFF2-40B4-BE49-F238E27FC236}">
                <a16:creationId xmlns:a16="http://schemas.microsoft.com/office/drawing/2014/main" id="{DBEA9A4A-EC07-9743-8F89-D2A03F7B06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3678" y="3934615"/>
            <a:ext cx="2806322" cy="25236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27" name="Plassholder for tekst 9">
            <a:extLst>
              <a:ext uri="{FF2B5EF4-FFF2-40B4-BE49-F238E27FC236}">
                <a16:creationId xmlns:a16="http://schemas.microsoft.com/office/drawing/2014/main" id="{90DBD188-EA55-F24A-9F41-175C7116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03148" y="3920989"/>
            <a:ext cx="2806322" cy="25236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</p:spTree>
    <p:extLst>
      <p:ext uri="{BB962C8B-B14F-4D97-AF65-F5344CB8AC3E}">
        <p14:creationId xmlns:p14="http://schemas.microsoft.com/office/powerpoint/2010/main" val="10192598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64" userDrawn="1">
          <p15:clr>
            <a:srgbClr val="FBAE40"/>
          </p15:clr>
        </p15:guide>
        <p15:guide id="2" pos="166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9197B01-DC94-FE45-A4C2-9B461A87E01A}"/>
              </a:ext>
            </a:extLst>
          </p:cNvPr>
          <p:cNvSpPr/>
          <p:nvPr userDrawn="1"/>
        </p:nvSpPr>
        <p:spPr>
          <a:xfrm>
            <a:off x="3361265" y="257175"/>
            <a:ext cx="6256868" cy="25569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A788FB4-D1BD-8A48-B90B-D12F27F735FF}"/>
              </a:ext>
            </a:extLst>
          </p:cNvPr>
          <p:cNvSpPr/>
          <p:nvPr userDrawn="1"/>
        </p:nvSpPr>
        <p:spPr>
          <a:xfrm>
            <a:off x="262467" y="2922059"/>
            <a:ext cx="4632538" cy="3665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6AEBB1F-363E-2C44-8E06-50947B2A753D}"/>
              </a:ext>
            </a:extLst>
          </p:cNvPr>
          <p:cNvSpPr/>
          <p:nvPr userDrawn="1"/>
        </p:nvSpPr>
        <p:spPr>
          <a:xfrm>
            <a:off x="5037666" y="2922059"/>
            <a:ext cx="4580467" cy="3665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338D829-407C-134D-82A8-465322D09D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302" y="3081866"/>
            <a:ext cx="4048868" cy="1676401"/>
          </a:xfrm>
        </p:spPr>
        <p:txBody>
          <a:bodyPr>
            <a:noAutofit/>
          </a:bodyPr>
          <a:lstStyle>
            <a:lvl1pPr marL="0" indent="0" algn="ctr">
              <a:buNone/>
              <a:defRPr sz="115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33 %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ECE9869-1020-7243-8A89-8085C9872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302" y="4944003"/>
            <a:ext cx="4048868" cy="125359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4B13D883-C7A6-8B48-BB9C-DF1FEDA5A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6839" y="3081866"/>
            <a:ext cx="4245027" cy="1676401"/>
          </a:xfrm>
        </p:spPr>
        <p:txBody>
          <a:bodyPr>
            <a:noAutofit/>
          </a:bodyPr>
          <a:lstStyle>
            <a:lvl1pPr marL="0" indent="0" algn="ctr">
              <a:buNone/>
              <a:defRPr sz="115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2400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BE1BFB47-B2C0-D049-8229-FDA2F80EE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6839" y="4944003"/>
            <a:ext cx="4245027" cy="125359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FEF9242C-1687-2746-BB5D-F27B41536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8104" y="437200"/>
            <a:ext cx="2975028" cy="2264723"/>
          </a:xfrm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33 %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63D31810-ABD9-F540-A045-CDFC170635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3132" y="437200"/>
            <a:ext cx="2988735" cy="2264723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E0466D43-FA07-354C-A0D3-D414FFF56B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1938" y="257175"/>
            <a:ext cx="2921529" cy="25574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60A9297-450B-CE42-BBF4-9CC85EF1124D}"/>
              </a:ext>
            </a:extLst>
          </p:cNvPr>
          <p:cNvSpPr/>
          <p:nvPr userDrawn="1"/>
        </p:nvSpPr>
        <p:spPr>
          <a:xfrm>
            <a:off x="9760794" y="257175"/>
            <a:ext cx="2126405" cy="2556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6" name="Plassholder for bilde 6">
            <a:extLst>
              <a:ext uri="{FF2B5EF4-FFF2-40B4-BE49-F238E27FC236}">
                <a16:creationId xmlns:a16="http://schemas.microsoft.com/office/drawing/2014/main" id="{505B2399-6F71-5D40-B553-0174448B1BD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60794" y="2922059"/>
            <a:ext cx="2126405" cy="366500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E6E71283-B202-C848-8C04-B9EAE688DE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60794" y="325015"/>
            <a:ext cx="2126405" cy="1151467"/>
          </a:xfrm>
        </p:spPr>
        <p:txBody>
          <a:bodyPr anchor="ctr"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34</a:t>
            </a:r>
          </a:p>
        </p:txBody>
      </p:sp>
      <p:sp>
        <p:nvSpPr>
          <p:cNvPr id="18" name="Plassholder for tekst 9">
            <a:extLst>
              <a:ext uri="{FF2B5EF4-FFF2-40B4-BE49-F238E27FC236}">
                <a16:creationId xmlns:a16="http://schemas.microsoft.com/office/drawing/2014/main" id="{0024228D-8E86-D040-BEBB-76BB5E2DA4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60794" y="1520987"/>
            <a:ext cx="2126405" cy="1293121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</p:spTree>
    <p:extLst>
      <p:ext uri="{BB962C8B-B14F-4D97-AF65-F5344CB8AC3E}">
        <p14:creationId xmlns:p14="http://schemas.microsoft.com/office/powerpoint/2010/main" val="308584645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50029" y="3626068"/>
            <a:ext cx="6866809" cy="139787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SKRIV INN TITTEL (BRUK KUN STORE BOKSTAVER)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50029" y="5023945"/>
            <a:ext cx="6866809" cy="8333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1" y="472967"/>
            <a:ext cx="964573" cy="130853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ADD8BE6-4F21-47BF-848C-31C464C0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5172"/>
          <a:stretch/>
        </p:blipFill>
        <p:spPr>
          <a:xfrm rot="5400000">
            <a:off x="6786635" y="451908"/>
            <a:ext cx="5857271" cy="4953459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20442F0-8281-7B40-AA1C-A3C96FF5D5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046424"/>
            <a:ext cx="6877050" cy="385763"/>
          </a:xfrm>
        </p:spPr>
        <p:txBody>
          <a:bodyPr>
            <a:normAutofit/>
          </a:bodyPr>
          <a:lstStyle>
            <a:lvl1pPr marL="0" indent="0">
              <a:buNone/>
              <a:defRPr lang="nb-NO" sz="1200" kern="1200" smtClean="0">
                <a:solidFill>
                  <a:schemeClr val="bg1"/>
                </a:solidFill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sz="1200" dirty="0"/>
              <a:t>Ditt navn </a:t>
            </a:r>
            <a:r>
              <a:rPr lang="nb-NO" sz="1200" kern="1200" dirty="0">
                <a:solidFill>
                  <a:schemeClr val="accent6"/>
                </a:solidFill>
                <a:latin typeface="+mn-lt"/>
              </a:rPr>
              <a:t>// </a:t>
            </a:r>
            <a:r>
              <a:rPr lang="nb-NO" sz="1200" kern="1200" dirty="0">
                <a:solidFill>
                  <a:schemeClr val="accent6"/>
                </a:solidFill>
                <a:latin typeface="+mn-lt"/>
                <a:ea typeface="Century Gothic" charset="0"/>
                <a:cs typeface="Century Gothic" charset="0"/>
              </a:rPr>
              <a:t>mailadresse // dato for rapport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356061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30009EE1-D011-A542-9B54-4DBA5A31FCA3}"/>
              </a:ext>
            </a:extLst>
          </p:cNvPr>
          <p:cNvSpPr/>
          <p:nvPr userDrawn="1"/>
        </p:nvSpPr>
        <p:spPr>
          <a:xfrm>
            <a:off x="618064" y="2006597"/>
            <a:ext cx="3530600" cy="3530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38B0E8-D92E-A24E-B914-4DBD891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6" y="257396"/>
            <a:ext cx="8542867" cy="104647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197B01-DC94-FE45-A4C2-9B461A87E01A}"/>
              </a:ext>
            </a:extLst>
          </p:cNvPr>
          <p:cNvSpPr/>
          <p:nvPr userDrawn="1"/>
        </p:nvSpPr>
        <p:spPr>
          <a:xfrm>
            <a:off x="8940800" y="257396"/>
            <a:ext cx="2946398" cy="63296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338D829-407C-134D-82A8-465322D09D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981" y="2501365"/>
            <a:ext cx="3238765" cy="1439334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33%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ECE9869-1020-7243-8A89-8085C9872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6" y="3974036"/>
            <a:ext cx="2946401" cy="112183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FEF9242C-1687-2746-BB5D-F27B41536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0800" y="403499"/>
            <a:ext cx="2946398" cy="2264723"/>
          </a:xfrm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33 %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63D31810-ABD9-F540-A045-CDFC170635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0800" y="2668221"/>
            <a:ext cx="2946398" cy="3784437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2AB978A-0D56-FC41-B69C-938D16B6E099}"/>
              </a:ext>
            </a:extLst>
          </p:cNvPr>
          <p:cNvSpPr/>
          <p:nvPr userDrawn="1"/>
        </p:nvSpPr>
        <p:spPr>
          <a:xfrm>
            <a:off x="4804830" y="2006597"/>
            <a:ext cx="3530600" cy="3530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F8EB8195-CE99-6F42-8DD3-5F5CE4F42C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0747" y="2501365"/>
            <a:ext cx="3238765" cy="1439334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230</a:t>
            </a:r>
          </a:p>
        </p:txBody>
      </p:sp>
      <p:sp>
        <p:nvSpPr>
          <p:cNvPr id="17" name="Plassholder for tekst 9">
            <a:extLst>
              <a:ext uri="{FF2B5EF4-FFF2-40B4-BE49-F238E27FC236}">
                <a16:creationId xmlns:a16="http://schemas.microsoft.com/office/drawing/2014/main" id="{36086F1F-B7D1-8A4A-B20F-D3BA336E8B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1162" y="3974036"/>
            <a:ext cx="2946401" cy="112183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</p:spTree>
    <p:extLst>
      <p:ext uri="{BB962C8B-B14F-4D97-AF65-F5344CB8AC3E}">
        <p14:creationId xmlns:p14="http://schemas.microsoft.com/office/powerpoint/2010/main" val="296808200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30009EE1-D011-A542-9B54-4DBA5A31FCA3}"/>
              </a:ext>
            </a:extLst>
          </p:cNvPr>
          <p:cNvSpPr/>
          <p:nvPr userDrawn="1"/>
        </p:nvSpPr>
        <p:spPr>
          <a:xfrm>
            <a:off x="482597" y="1972730"/>
            <a:ext cx="3530600" cy="3530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38B0E8-D92E-A24E-B914-4DBD891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7" y="347764"/>
            <a:ext cx="11184464" cy="1046472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338D829-407C-134D-82A8-465322D09D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514" y="2467498"/>
            <a:ext cx="3238765" cy="1439334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33 %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ECE9869-1020-7243-8A89-8085C9872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929" y="3940169"/>
            <a:ext cx="2946401" cy="112183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5F3055A-3F92-634C-8CD1-4363F07FA082}"/>
              </a:ext>
            </a:extLst>
          </p:cNvPr>
          <p:cNvSpPr/>
          <p:nvPr userDrawn="1"/>
        </p:nvSpPr>
        <p:spPr>
          <a:xfrm>
            <a:off x="4309529" y="1972730"/>
            <a:ext cx="3530600" cy="3530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2B257649-22A3-9E40-9F74-671802383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55446" y="2467498"/>
            <a:ext cx="3238765" cy="1439334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33 %</a:t>
            </a:r>
          </a:p>
        </p:txBody>
      </p:sp>
      <p:sp>
        <p:nvSpPr>
          <p:cNvPr id="19" name="Plassholder for tekst 9">
            <a:extLst>
              <a:ext uri="{FF2B5EF4-FFF2-40B4-BE49-F238E27FC236}">
                <a16:creationId xmlns:a16="http://schemas.microsoft.com/office/drawing/2014/main" id="{B055B7A2-2938-984A-B149-5685776527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861" y="3940169"/>
            <a:ext cx="2946401" cy="112183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8A2C09E-E019-114C-8053-0B2FC693F272}"/>
              </a:ext>
            </a:extLst>
          </p:cNvPr>
          <p:cNvSpPr/>
          <p:nvPr userDrawn="1"/>
        </p:nvSpPr>
        <p:spPr>
          <a:xfrm>
            <a:off x="8136461" y="1972730"/>
            <a:ext cx="3530600" cy="3530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490167A3-DE95-5845-A279-338EFAA213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82378" y="2467498"/>
            <a:ext cx="3238765" cy="1439334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33 %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E473410A-5315-3847-8A4E-8C33FFAB18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2793" y="3940169"/>
            <a:ext cx="2946401" cy="112183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</p:spTree>
    <p:extLst>
      <p:ext uri="{BB962C8B-B14F-4D97-AF65-F5344CB8AC3E}">
        <p14:creationId xmlns:p14="http://schemas.microsoft.com/office/powerpoint/2010/main" val="217026032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side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A788FB4-D1BD-8A48-B90B-D12F27F735FF}"/>
              </a:ext>
            </a:extLst>
          </p:cNvPr>
          <p:cNvSpPr/>
          <p:nvPr userDrawn="1"/>
        </p:nvSpPr>
        <p:spPr>
          <a:xfrm>
            <a:off x="262467" y="1936309"/>
            <a:ext cx="2802466" cy="214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0926E9C-79BF-F043-9841-3C92A4CB05A5}"/>
              </a:ext>
            </a:extLst>
          </p:cNvPr>
          <p:cNvSpPr/>
          <p:nvPr userDrawn="1"/>
        </p:nvSpPr>
        <p:spPr>
          <a:xfrm>
            <a:off x="3201937" y="1928900"/>
            <a:ext cx="2802466" cy="2141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89E0E9B-C362-C549-BBCF-206814D54DBE}"/>
              </a:ext>
            </a:extLst>
          </p:cNvPr>
          <p:cNvSpPr/>
          <p:nvPr userDrawn="1"/>
        </p:nvSpPr>
        <p:spPr>
          <a:xfrm>
            <a:off x="6141407" y="1918978"/>
            <a:ext cx="2802466" cy="2141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956BE1FA-50C5-A244-80E9-155003786C1F}"/>
              </a:ext>
            </a:extLst>
          </p:cNvPr>
          <p:cNvSpPr/>
          <p:nvPr userDrawn="1"/>
        </p:nvSpPr>
        <p:spPr>
          <a:xfrm>
            <a:off x="9080877" y="1936310"/>
            <a:ext cx="2802466" cy="21193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0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338D829-407C-134D-82A8-465322D09D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611" y="2259882"/>
            <a:ext cx="2806322" cy="1673235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33 %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0C9D9F4-43A4-CD4A-86AB-2287B98E2C29}"/>
              </a:ext>
            </a:extLst>
          </p:cNvPr>
          <p:cNvSpPr/>
          <p:nvPr userDrawn="1"/>
        </p:nvSpPr>
        <p:spPr>
          <a:xfrm>
            <a:off x="262467" y="4146330"/>
            <a:ext cx="2802466" cy="24576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D19C894-18A6-6144-8F7E-A0FBBD99F353}"/>
              </a:ext>
            </a:extLst>
          </p:cNvPr>
          <p:cNvSpPr/>
          <p:nvPr userDrawn="1"/>
        </p:nvSpPr>
        <p:spPr>
          <a:xfrm>
            <a:off x="3201937" y="4146330"/>
            <a:ext cx="2802466" cy="24576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394D17E-A1B7-3A41-96B8-CE98D392327A}"/>
              </a:ext>
            </a:extLst>
          </p:cNvPr>
          <p:cNvSpPr/>
          <p:nvPr userDrawn="1"/>
        </p:nvSpPr>
        <p:spPr>
          <a:xfrm>
            <a:off x="6141407" y="4146330"/>
            <a:ext cx="2802466" cy="24576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9976BDCF-ADC4-F047-8850-8B1B0EBA6F3E}"/>
              </a:ext>
            </a:extLst>
          </p:cNvPr>
          <p:cNvSpPr/>
          <p:nvPr userDrawn="1"/>
        </p:nvSpPr>
        <p:spPr>
          <a:xfrm>
            <a:off x="9080877" y="4146330"/>
            <a:ext cx="2802466" cy="24576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ECE9869-1020-7243-8A89-8085C9872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611" y="4260805"/>
            <a:ext cx="2806322" cy="222466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22" name="Plassholder for tekst 7">
            <a:extLst>
              <a:ext uri="{FF2B5EF4-FFF2-40B4-BE49-F238E27FC236}">
                <a16:creationId xmlns:a16="http://schemas.microsoft.com/office/drawing/2014/main" id="{375D9E6F-4609-DB4D-8693-8E5E5ED237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1937" y="2278405"/>
            <a:ext cx="2806322" cy="1673235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240</a:t>
            </a:r>
          </a:p>
        </p:txBody>
      </p:sp>
      <p:sp>
        <p:nvSpPr>
          <p:cNvPr id="23" name="Plassholder for tekst 7">
            <a:extLst>
              <a:ext uri="{FF2B5EF4-FFF2-40B4-BE49-F238E27FC236}">
                <a16:creationId xmlns:a16="http://schemas.microsoft.com/office/drawing/2014/main" id="{E95429FA-708F-A240-821D-BAAD89ED6B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5263" y="2296928"/>
            <a:ext cx="2806322" cy="1673235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33 %</a:t>
            </a:r>
          </a:p>
        </p:txBody>
      </p:sp>
      <p:sp>
        <p:nvSpPr>
          <p:cNvPr id="24" name="Plassholder for tekst 7">
            <a:extLst>
              <a:ext uri="{FF2B5EF4-FFF2-40B4-BE49-F238E27FC236}">
                <a16:creationId xmlns:a16="http://schemas.microsoft.com/office/drawing/2014/main" id="{34D0403E-888F-DC47-A670-97C4477C24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8589" y="2293223"/>
            <a:ext cx="2806322" cy="1695463"/>
          </a:xfrm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 dirty="0"/>
              <a:t>8</a:t>
            </a:r>
          </a:p>
        </p:txBody>
      </p:sp>
      <p:sp>
        <p:nvSpPr>
          <p:cNvPr id="25" name="Plassholder for tekst 9">
            <a:extLst>
              <a:ext uri="{FF2B5EF4-FFF2-40B4-BE49-F238E27FC236}">
                <a16:creationId xmlns:a16="http://schemas.microsoft.com/office/drawing/2014/main" id="{B4E0DA98-BA5E-874F-A6B2-66BB1D2F69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98081" y="4247179"/>
            <a:ext cx="2806322" cy="222466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26" name="Plassholder for tekst 9">
            <a:extLst>
              <a:ext uri="{FF2B5EF4-FFF2-40B4-BE49-F238E27FC236}">
                <a16:creationId xmlns:a16="http://schemas.microsoft.com/office/drawing/2014/main" id="{DBEA9A4A-EC07-9743-8F89-D2A03F7B06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7551" y="4233553"/>
            <a:ext cx="2806322" cy="222466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27" name="Plassholder for tekst 9">
            <a:extLst>
              <a:ext uri="{FF2B5EF4-FFF2-40B4-BE49-F238E27FC236}">
                <a16:creationId xmlns:a16="http://schemas.microsoft.com/office/drawing/2014/main" id="{90DBD188-EA55-F24A-9F41-175C7116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7021" y="4219927"/>
            <a:ext cx="2806322" cy="222466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Skriv inn tekst/ forklaring</a:t>
            </a:r>
          </a:p>
        </p:txBody>
      </p:sp>
      <p:sp>
        <p:nvSpPr>
          <p:cNvPr id="28" name="Plassholder for bilde 7">
            <a:extLst>
              <a:ext uri="{FF2B5EF4-FFF2-40B4-BE49-F238E27FC236}">
                <a16:creationId xmlns:a16="http://schemas.microsoft.com/office/drawing/2014/main" id="{68986AEF-327D-374C-8BA2-E967BE100B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8542" y="293979"/>
            <a:ext cx="1908534" cy="190853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9" name="Plassholder for bilde 7">
            <a:extLst>
              <a:ext uri="{FF2B5EF4-FFF2-40B4-BE49-F238E27FC236}">
                <a16:creationId xmlns:a16="http://schemas.microsoft.com/office/drawing/2014/main" id="{F0C42E31-E649-4F49-9F0C-F621DDBDD6C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46975" y="293979"/>
            <a:ext cx="1908534" cy="190853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0" name="Plassholder for bilde 7">
            <a:extLst>
              <a:ext uri="{FF2B5EF4-FFF2-40B4-BE49-F238E27FC236}">
                <a16:creationId xmlns:a16="http://schemas.microsoft.com/office/drawing/2014/main" id="{0AEAED92-6BBC-824C-851D-543251B02C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85408" y="293979"/>
            <a:ext cx="1908534" cy="190853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1" name="Plassholder for bilde 7">
            <a:extLst>
              <a:ext uri="{FF2B5EF4-FFF2-40B4-BE49-F238E27FC236}">
                <a16:creationId xmlns:a16="http://schemas.microsoft.com/office/drawing/2014/main" id="{D3D7483C-02D6-9140-AEA0-03A594D2783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23841" y="293979"/>
            <a:ext cx="1908534" cy="190853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114564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rund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972BF681-F619-0D4E-A139-78C598B15EF0}"/>
              </a:ext>
            </a:extLst>
          </p:cNvPr>
          <p:cNvSpPr/>
          <p:nvPr userDrawn="1"/>
        </p:nvSpPr>
        <p:spPr>
          <a:xfrm>
            <a:off x="11294300" y="5948512"/>
            <a:ext cx="782086" cy="90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7909032-4C37-9C45-A351-EE5D87E45230}"/>
              </a:ext>
            </a:extLst>
          </p:cNvPr>
          <p:cNvSpPr/>
          <p:nvPr userDrawn="1"/>
        </p:nvSpPr>
        <p:spPr>
          <a:xfrm>
            <a:off x="5234152" y="365125"/>
            <a:ext cx="6621517" cy="62406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2E67AF1-EBE7-3646-A708-C102F7B57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4" y="365125"/>
            <a:ext cx="4250266" cy="197167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46E1F12-B4FE-F842-BF49-089FBCD924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02538" y="6495393"/>
            <a:ext cx="386923" cy="378543"/>
          </a:xfrm>
        </p:spPr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ilde 7">
            <a:extLst>
              <a:ext uri="{FF2B5EF4-FFF2-40B4-BE49-F238E27FC236}">
                <a16:creationId xmlns:a16="http://schemas.microsoft.com/office/drawing/2014/main" id="{BBD58CAC-7DD0-2747-A15E-5B8BF21531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04934" y="1975480"/>
            <a:ext cx="2971800" cy="2971800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1FD741BD-9015-BC46-8406-5795AFCF71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89334" y="1034307"/>
            <a:ext cx="1882346" cy="1882346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C37A2620-3095-1640-9D22-512494B19B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90934" y="3530372"/>
            <a:ext cx="2209800" cy="2209800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3A26A387-A25A-FC47-9D59-1DB5D07278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52013" y="1438681"/>
            <a:ext cx="1376854" cy="137685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052E182A-9F41-6647-A06E-15C17948EA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34158" y="4571658"/>
            <a:ext cx="1376854" cy="137685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B29DA683-82C5-3042-900B-A0B9A2DCAD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17446" y="3429254"/>
            <a:ext cx="1376854" cy="137685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BAF95D85-0507-CB47-9496-794E82EDC3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0263" y="2336800"/>
            <a:ext cx="4249737" cy="4159250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17677238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ell avbrekk bilde med tekst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E16B07D-027D-734C-A7A7-394355BC18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011" y="365126"/>
            <a:ext cx="11421227" cy="6130924"/>
          </a:xfrm>
          <a:solidFill>
            <a:schemeClr val="bg1">
              <a:alpha val="4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 dirty="0"/>
              <a:t>Legg inn rolig illustrasjonsbilde her (pass på å flytte det bak teksten)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69A962-DA1A-DF45-AE9E-BC388A71F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5163" y="3543299"/>
            <a:ext cx="7331075" cy="2183733"/>
          </a:xfrm>
          <a:solidFill>
            <a:schemeClr val="accent1">
              <a:alpha val="80000"/>
            </a:schemeClr>
          </a:solidFill>
        </p:spPr>
        <p:txBody>
          <a:bodyPr lIns="180000" rIns="18000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til tekst (kommentar, analyse, oppsummering)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55609A0-B200-4748-8F44-8A75FC4E9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3394510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ell avbrekk bilde med tekst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E16B07D-027D-734C-A7A7-394355BC18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011" y="365126"/>
            <a:ext cx="11421227" cy="6130924"/>
          </a:xfrm>
          <a:solidFill>
            <a:schemeClr val="bg1">
              <a:alpha val="41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 dirty="0"/>
              <a:t>Legg inn rolig illustrasjonsbilde her (pass på å flytte det bak teksten)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69A962-DA1A-DF45-AE9E-BC388A71F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5163" y="3562349"/>
            <a:ext cx="7331075" cy="2164683"/>
          </a:xfrm>
          <a:solidFill>
            <a:schemeClr val="accent2">
              <a:alpha val="80000"/>
            </a:schemeClr>
          </a:solidFill>
        </p:spPr>
        <p:txBody>
          <a:bodyPr lIns="180000" rIns="18000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til tekst (kommentar, analyse, oppsummering)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55609A0-B200-4748-8F44-8A75FC4E9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0135862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ell avbrekk bilde med tekst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E16B07D-027D-734C-A7A7-394355BC18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011" y="365126"/>
            <a:ext cx="11421227" cy="6130924"/>
          </a:xfrm>
          <a:solidFill>
            <a:schemeClr val="bg1">
              <a:alpha val="4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 dirty="0"/>
              <a:t>Legg inn rolig illustrasjonsbilde her (pass på å flytte det bak teksten)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69A962-DA1A-DF45-AE9E-BC388A71F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5163" y="3552825"/>
            <a:ext cx="7331075" cy="2174208"/>
          </a:xfrm>
          <a:solidFill>
            <a:schemeClr val="accent5">
              <a:alpha val="80000"/>
            </a:schemeClr>
          </a:solidFill>
        </p:spPr>
        <p:txBody>
          <a:bodyPr lIns="180000" rIns="18000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til tekst (kommentar, analyse, oppsummering)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55609A0-B200-4748-8F44-8A75FC4E9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502565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ell avbrekk bilde med tekst g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E16B07D-027D-734C-A7A7-394355BC18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011" y="365126"/>
            <a:ext cx="11421227" cy="6130924"/>
          </a:xfrm>
          <a:solidFill>
            <a:schemeClr val="bg1">
              <a:alpha val="4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 dirty="0"/>
              <a:t>Legg inn rolig illustrasjonsbilde her (pass på å flytte det bak teksten)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69A962-DA1A-DF45-AE9E-BC388A71F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5163" y="3552825"/>
            <a:ext cx="7331075" cy="2174208"/>
          </a:xfrm>
          <a:solidFill>
            <a:schemeClr val="accent3">
              <a:alpha val="80000"/>
            </a:schemeClr>
          </a:solidFill>
        </p:spPr>
        <p:txBody>
          <a:bodyPr lIns="180000" rIns="180000" anchor="ctr"/>
          <a:lstStyle>
            <a:lvl1pPr>
              <a:defRPr b="0">
                <a:solidFill>
                  <a:schemeClr val="accent6"/>
                </a:solidFill>
              </a:defRPr>
            </a:lvl1pPr>
          </a:lstStyle>
          <a:p>
            <a:r>
              <a:rPr lang="nb-NO" dirty="0"/>
              <a:t>Klikk for å legge til tekst (kommentar, analyse, oppsummering)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55609A0-B200-4748-8F44-8A75FC4E9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409442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ed ramme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94448"/>
            <a:ext cx="10548937" cy="79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819F5AA-D3A4-8149-9F42-68686FF110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788" y="1557338"/>
            <a:ext cx="10548936" cy="4466944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8041876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ed ramme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56F368FE-E7BC-244E-8C11-83588DFBF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94448"/>
            <a:ext cx="10548937" cy="79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5" name="Plassholder for innhold 4">
            <a:extLst>
              <a:ext uri="{FF2B5EF4-FFF2-40B4-BE49-F238E27FC236}">
                <a16:creationId xmlns:a16="http://schemas.microsoft.com/office/drawing/2014/main" id="{F43FC6C3-754A-C041-92E5-BA91DFE4AE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788" y="1557338"/>
            <a:ext cx="10548936" cy="4466944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523081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ørke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50029" y="3626068"/>
            <a:ext cx="6866809" cy="139787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SKRIV INN TITTEL (BRUK KUN STORE BOKSTAVER)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50029" y="5023945"/>
            <a:ext cx="6866809" cy="8333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1" y="472967"/>
            <a:ext cx="964573" cy="130853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3463611-1F7E-4B99-B204-0D3CF948E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5172"/>
          <a:stretch/>
        </p:blipFill>
        <p:spPr>
          <a:xfrm rot="5400000">
            <a:off x="6786635" y="451908"/>
            <a:ext cx="5857271" cy="4953459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42DA91D-C825-9741-B5A5-995E5BA8B2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046424"/>
            <a:ext cx="6877050" cy="385763"/>
          </a:xfrm>
        </p:spPr>
        <p:txBody>
          <a:bodyPr>
            <a:normAutofit/>
          </a:bodyPr>
          <a:lstStyle>
            <a:lvl1pPr marL="0" indent="0">
              <a:buNone/>
              <a:defRPr lang="nb-NO" sz="1200" kern="1200" smtClean="0">
                <a:solidFill>
                  <a:schemeClr val="bg1"/>
                </a:solidFill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sz="1200" dirty="0"/>
              <a:t>Ditt navn </a:t>
            </a:r>
            <a:r>
              <a:rPr lang="nb-NO" sz="1200" kern="1200" dirty="0">
                <a:solidFill>
                  <a:schemeClr val="accent6"/>
                </a:solidFill>
                <a:latin typeface="+mn-lt"/>
              </a:rPr>
              <a:t>// </a:t>
            </a:r>
            <a:r>
              <a:rPr lang="nb-NO" sz="1200" kern="1200" dirty="0">
                <a:solidFill>
                  <a:schemeClr val="accent6"/>
                </a:solidFill>
                <a:latin typeface="+mn-lt"/>
                <a:ea typeface="Century Gothic" charset="0"/>
                <a:cs typeface="Century Gothic" charset="0"/>
              </a:rPr>
              <a:t>mailadresse // dato for rapport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074329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ed ramm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7865AAD0-A686-FB4A-897D-A5D8E30B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94448"/>
            <a:ext cx="10548937" cy="79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innhold 4">
            <a:extLst>
              <a:ext uri="{FF2B5EF4-FFF2-40B4-BE49-F238E27FC236}">
                <a16:creationId xmlns:a16="http://schemas.microsoft.com/office/drawing/2014/main" id="{07CA7001-06FB-B84E-A38F-B0B8672B37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788" y="1557338"/>
            <a:ext cx="10548936" cy="4466944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8258447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ed ramme gu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4D1DE54-A6E5-124A-841A-04212D76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94448"/>
            <a:ext cx="10548937" cy="79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innhold 4">
            <a:extLst>
              <a:ext uri="{FF2B5EF4-FFF2-40B4-BE49-F238E27FC236}">
                <a16:creationId xmlns:a16="http://schemas.microsoft.com/office/drawing/2014/main" id="{5027B73A-8175-194C-9DCE-F3672B82DE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788" y="1557338"/>
            <a:ext cx="10548936" cy="4466944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7559097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ed ramme oransje">
    <p:bg>
      <p:bgPr>
        <a:solidFill>
          <a:srgbClr val="F266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44A10E5-5A1F-5942-BAFB-3B5533DC6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94448"/>
            <a:ext cx="10548937" cy="79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innhold 4">
            <a:extLst>
              <a:ext uri="{FF2B5EF4-FFF2-40B4-BE49-F238E27FC236}">
                <a16:creationId xmlns:a16="http://schemas.microsoft.com/office/drawing/2014/main" id="{B87E5FAC-CF55-7643-95E0-4C1FD525AC4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788" y="1557338"/>
            <a:ext cx="10548936" cy="4466944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2993162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ed ramme mørke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164CCAC7-9424-A54D-9EF0-BD103A7A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94448"/>
            <a:ext cx="10548937" cy="79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innhold 4">
            <a:extLst>
              <a:ext uri="{FF2B5EF4-FFF2-40B4-BE49-F238E27FC236}">
                <a16:creationId xmlns:a16="http://schemas.microsoft.com/office/drawing/2014/main" id="{20F2D3E2-2BD3-EC4D-B981-78A29DFA24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788" y="1557338"/>
            <a:ext cx="10548936" cy="4466944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095145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 - avslutning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3DB899-5BD6-894E-9F85-9BB2F0ACB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14" y="275772"/>
            <a:ext cx="3724374" cy="384628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D158097-A2BC-414D-A78A-ED87600F4F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2934" y="4348975"/>
            <a:ext cx="1380866" cy="187340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A69DE51-0791-D342-BA26-0CF50B500701}"/>
              </a:ext>
            </a:extLst>
          </p:cNvPr>
          <p:cNvSpPr txBox="1"/>
          <p:nvPr userDrawn="1"/>
        </p:nvSpPr>
        <p:spPr>
          <a:xfrm>
            <a:off x="1083954" y="5822269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www.opinion.no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C3CC218-B390-9043-A383-445DDCDEE975}"/>
              </a:ext>
            </a:extLst>
          </p:cNvPr>
          <p:cNvSpPr txBox="1"/>
          <p:nvPr userDrawn="1"/>
        </p:nvSpPr>
        <p:spPr>
          <a:xfrm>
            <a:off x="3911316" y="5822269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hei@opinion.no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C6CB2B5-6664-CB4B-9611-54572CBFBA62}"/>
              </a:ext>
            </a:extLst>
          </p:cNvPr>
          <p:cNvSpPr txBox="1"/>
          <p:nvPr userDrawn="1"/>
        </p:nvSpPr>
        <p:spPr>
          <a:xfrm>
            <a:off x="6626468" y="5822269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@opinionoslo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7B8E0E7-90B8-4847-B98D-8C7A05921BB9}"/>
              </a:ext>
            </a:extLst>
          </p:cNvPr>
          <p:cNvSpPr txBox="1"/>
          <p:nvPr userDrawn="1"/>
        </p:nvSpPr>
        <p:spPr>
          <a:xfrm>
            <a:off x="8490271" y="473582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Opinion AS  |  Vulkan 16  |  0178 OSLO 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E8F524F3-72B0-734E-B8E2-EC2738D4047F}"/>
              </a:ext>
            </a:extLst>
          </p:cNvPr>
          <p:cNvCxnSpPr/>
          <p:nvPr userDrawn="1"/>
        </p:nvCxnSpPr>
        <p:spPr>
          <a:xfrm>
            <a:off x="3613736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3857D098-7E54-774E-B37D-87A15AE5EA43}"/>
              </a:ext>
            </a:extLst>
          </p:cNvPr>
          <p:cNvCxnSpPr/>
          <p:nvPr userDrawn="1"/>
        </p:nvCxnSpPr>
        <p:spPr>
          <a:xfrm>
            <a:off x="6319764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93154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ste side - avslutning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3DB899-5BD6-894E-9F85-9BB2F0ACB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14" y="275772"/>
            <a:ext cx="3724374" cy="384628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D158097-A2BC-414D-A78A-ED87600F4F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2934" y="4348975"/>
            <a:ext cx="1380866" cy="187340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A69DE51-0791-D342-BA26-0CF50B500701}"/>
              </a:ext>
            </a:extLst>
          </p:cNvPr>
          <p:cNvSpPr txBox="1"/>
          <p:nvPr userDrawn="1"/>
        </p:nvSpPr>
        <p:spPr>
          <a:xfrm>
            <a:off x="1083954" y="5822269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www.opinion.no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C3CC218-B390-9043-A383-445DDCDEE975}"/>
              </a:ext>
            </a:extLst>
          </p:cNvPr>
          <p:cNvSpPr txBox="1"/>
          <p:nvPr userDrawn="1"/>
        </p:nvSpPr>
        <p:spPr>
          <a:xfrm>
            <a:off x="3911316" y="5822269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hei@opinion.no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C6CB2B5-6664-CB4B-9611-54572CBFBA62}"/>
              </a:ext>
            </a:extLst>
          </p:cNvPr>
          <p:cNvSpPr txBox="1"/>
          <p:nvPr userDrawn="1"/>
        </p:nvSpPr>
        <p:spPr>
          <a:xfrm>
            <a:off x="6626468" y="5822269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@opinionoslo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7B8E0E7-90B8-4847-B98D-8C7A05921BB9}"/>
              </a:ext>
            </a:extLst>
          </p:cNvPr>
          <p:cNvSpPr txBox="1"/>
          <p:nvPr userDrawn="1"/>
        </p:nvSpPr>
        <p:spPr>
          <a:xfrm>
            <a:off x="8490271" y="473582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Opinion AS  |  Vulkan 16  |  0178 OSLO 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E8F524F3-72B0-734E-B8E2-EC2738D4047F}"/>
              </a:ext>
            </a:extLst>
          </p:cNvPr>
          <p:cNvCxnSpPr/>
          <p:nvPr userDrawn="1"/>
        </p:nvCxnSpPr>
        <p:spPr>
          <a:xfrm>
            <a:off x="3613736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3857D098-7E54-774E-B37D-87A15AE5EA43}"/>
              </a:ext>
            </a:extLst>
          </p:cNvPr>
          <p:cNvCxnSpPr/>
          <p:nvPr userDrawn="1"/>
        </p:nvCxnSpPr>
        <p:spPr>
          <a:xfrm>
            <a:off x="6319764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73745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ste side - avslutning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3DB899-5BD6-894E-9F85-9BB2F0ACB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14" y="275772"/>
            <a:ext cx="3724374" cy="384628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D158097-A2BC-414D-A78A-ED87600F4F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2934" y="4348975"/>
            <a:ext cx="1380866" cy="187340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A69DE51-0791-D342-BA26-0CF50B500701}"/>
              </a:ext>
            </a:extLst>
          </p:cNvPr>
          <p:cNvSpPr txBox="1"/>
          <p:nvPr userDrawn="1"/>
        </p:nvSpPr>
        <p:spPr>
          <a:xfrm>
            <a:off x="1083954" y="5822269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www.opinion.no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C3CC218-B390-9043-A383-445DDCDEE975}"/>
              </a:ext>
            </a:extLst>
          </p:cNvPr>
          <p:cNvSpPr txBox="1"/>
          <p:nvPr userDrawn="1"/>
        </p:nvSpPr>
        <p:spPr>
          <a:xfrm>
            <a:off x="3911316" y="5822269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hei@opinion.no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C6CB2B5-6664-CB4B-9611-54572CBFBA62}"/>
              </a:ext>
            </a:extLst>
          </p:cNvPr>
          <p:cNvSpPr txBox="1"/>
          <p:nvPr userDrawn="1"/>
        </p:nvSpPr>
        <p:spPr>
          <a:xfrm>
            <a:off x="6626468" y="5822269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@opinionoslo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7B8E0E7-90B8-4847-B98D-8C7A05921BB9}"/>
              </a:ext>
            </a:extLst>
          </p:cNvPr>
          <p:cNvSpPr txBox="1"/>
          <p:nvPr userDrawn="1"/>
        </p:nvSpPr>
        <p:spPr>
          <a:xfrm>
            <a:off x="8490271" y="473582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Opinion AS  |  Vulkan 16  |  0178 OSLO 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E8F524F3-72B0-734E-B8E2-EC2738D4047F}"/>
              </a:ext>
            </a:extLst>
          </p:cNvPr>
          <p:cNvCxnSpPr/>
          <p:nvPr userDrawn="1"/>
        </p:nvCxnSpPr>
        <p:spPr>
          <a:xfrm>
            <a:off x="3613736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3857D098-7E54-774E-B37D-87A15AE5EA43}"/>
              </a:ext>
            </a:extLst>
          </p:cNvPr>
          <p:cNvCxnSpPr/>
          <p:nvPr userDrawn="1"/>
        </p:nvCxnSpPr>
        <p:spPr>
          <a:xfrm>
            <a:off x="6319764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35567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iste side - avslutning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3DB899-5BD6-894E-9F85-9BB2F0ACB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14" y="275772"/>
            <a:ext cx="3724374" cy="384628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D158097-A2BC-414D-A78A-ED87600F4F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2934" y="4348975"/>
            <a:ext cx="1380866" cy="187340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A69DE51-0791-D342-BA26-0CF50B500701}"/>
              </a:ext>
            </a:extLst>
          </p:cNvPr>
          <p:cNvSpPr txBox="1"/>
          <p:nvPr userDrawn="1"/>
        </p:nvSpPr>
        <p:spPr>
          <a:xfrm>
            <a:off x="1083954" y="5822269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www.opinion.no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C3CC218-B390-9043-A383-445DDCDEE975}"/>
              </a:ext>
            </a:extLst>
          </p:cNvPr>
          <p:cNvSpPr txBox="1"/>
          <p:nvPr userDrawn="1"/>
        </p:nvSpPr>
        <p:spPr>
          <a:xfrm>
            <a:off x="3911316" y="5822269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hei@opinion.no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C6CB2B5-6664-CB4B-9611-54572CBFBA62}"/>
              </a:ext>
            </a:extLst>
          </p:cNvPr>
          <p:cNvSpPr txBox="1"/>
          <p:nvPr userDrawn="1"/>
        </p:nvSpPr>
        <p:spPr>
          <a:xfrm>
            <a:off x="6626468" y="5822269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@opinionoslo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7B8E0E7-90B8-4847-B98D-8C7A05921BB9}"/>
              </a:ext>
            </a:extLst>
          </p:cNvPr>
          <p:cNvSpPr txBox="1"/>
          <p:nvPr userDrawn="1"/>
        </p:nvSpPr>
        <p:spPr>
          <a:xfrm>
            <a:off x="8490271" y="473582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Opinion AS  |  Vulkan 16  |  0178 OSLO 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E8F524F3-72B0-734E-B8E2-EC2738D4047F}"/>
              </a:ext>
            </a:extLst>
          </p:cNvPr>
          <p:cNvCxnSpPr/>
          <p:nvPr userDrawn="1"/>
        </p:nvCxnSpPr>
        <p:spPr>
          <a:xfrm>
            <a:off x="3613736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3857D098-7E54-774E-B37D-87A15AE5EA43}"/>
              </a:ext>
            </a:extLst>
          </p:cNvPr>
          <p:cNvCxnSpPr/>
          <p:nvPr userDrawn="1"/>
        </p:nvCxnSpPr>
        <p:spPr>
          <a:xfrm>
            <a:off x="6319764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53434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iste side - avslutning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3DB899-5BD6-894E-9F85-9BB2F0ACB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14" y="275772"/>
            <a:ext cx="3724374" cy="384628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D158097-A2BC-414D-A78A-ED87600F4F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2934" y="4348975"/>
            <a:ext cx="1380866" cy="187340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A69DE51-0791-D342-BA26-0CF50B500701}"/>
              </a:ext>
            </a:extLst>
          </p:cNvPr>
          <p:cNvSpPr txBox="1"/>
          <p:nvPr userDrawn="1"/>
        </p:nvSpPr>
        <p:spPr>
          <a:xfrm>
            <a:off x="1083954" y="5822269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www.opinion.no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C3CC218-B390-9043-A383-445DDCDEE975}"/>
              </a:ext>
            </a:extLst>
          </p:cNvPr>
          <p:cNvSpPr txBox="1"/>
          <p:nvPr userDrawn="1"/>
        </p:nvSpPr>
        <p:spPr>
          <a:xfrm>
            <a:off x="3911316" y="5822269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hei@opinion.no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C6CB2B5-6664-CB4B-9611-54572CBFBA62}"/>
              </a:ext>
            </a:extLst>
          </p:cNvPr>
          <p:cNvSpPr txBox="1"/>
          <p:nvPr userDrawn="1"/>
        </p:nvSpPr>
        <p:spPr>
          <a:xfrm>
            <a:off x="6626468" y="5822269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@opinionoslo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7B8E0E7-90B8-4847-B98D-8C7A05921BB9}"/>
              </a:ext>
            </a:extLst>
          </p:cNvPr>
          <p:cNvSpPr txBox="1"/>
          <p:nvPr userDrawn="1"/>
        </p:nvSpPr>
        <p:spPr>
          <a:xfrm>
            <a:off x="8490271" y="473582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Opinion AS  |  Vulkan 16  |  0178 OSLO 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E8F524F3-72B0-734E-B8E2-EC2738D4047F}"/>
              </a:ext>
            </a:extLst>
          </p:cNvPr>
          <p:cNvCxnSpPr/>
          <p:nvPr userDrawn="1"/>
        </p:nvCxnSpPr>
        <p:spPr>
          <a:xfrm>
            <a:off x="3613736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3857D098-7E54-774E-B37D-87A15AE5EA43}"/>
              </a:ext>
            </a:extLst>
          </p:cNvPr>
          <p:cNvCxnSpPr/>
          <p:nvPr userDrawn="1"/>
        </p:nvCxnSpPr>
        <p:spPr>
          <a:xfrm>
            <a:off x="6319764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39778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depanel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815AC04-283B-E048-BE37-B533815ACF19}"/>
              </a:ext>
            </a:extLst>
          </p:cNvPr>
          <p:cNvSpPr/>
          <p:nvPr userDrawn="1"/>
        </p:nvSpPr>
        <p:spPr>
          <a:xfrm>
            <a:off x="0" y="0"/>
            <a:ext cx="412595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E32E366-1830-C748-98FF-1D794FD4E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04736" cy="242095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0513" y="800023"/>
            <a:ext cx="3544229" cy="12964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D4F2380F-AA10-0C44-9EEC-16AE41BF00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94213" y="703263"/>
            <a:ext cx="7259637" cy="52292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nb-NO" dirty="0"/>
              <a:t>Sett inn bilde, diagram, video, tabell </a:t>
            </a:r>
            <a:r>
              <a:rPr lang="nb-NO" dirty="0" err="1"/>
              <a:t>etc</a:t>
            </a:r>
            <a:endParaRPr lang="nb-NO" dirty="0"/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D3940224-A7C9-3A43-AFA8-6C153A9679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513" y="2297113"/>
            <a:ext cx="3544576" cy="3858360"/>
          </a:xfr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00136309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sjektinfor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85327"/>
            <a:ext cx="10744200" cy="809559"/>
          </a:xfrm>
        </p:spPr>
        <p:txBody>
          <a:bodyPr anchor="b"/>
          <a:lstStyle/>
          <a:p>
            <a:r>
              <a:rPr lang="nb-NO" dirty="0"/>
              <a:t>Prosjektinformasjon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1461415" y="1562390"/>
            <a:ext cx="623999" cy="58799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 err="1"/>
          </a:p>
        </p:txBody>
      </p:sp>
      <p:sp>
        <p:nvSpPr>
          <p:cNvPr id="27" name="TextBox 26"/>
          <p:cNvSpPr txBox="1"/>
          <p:nvPr/>
        </p:nvSpPr>
        <p:spPr>
          <a:xfrm>
            <a:off x="2219281" y="1757016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noProof="0" dirty="0">
                <a:latin typeface="Arial"/>
                <a:cs typeface="Arial"/>
              </a:rPr>
              <a:t>OPPDRAGSGIVER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5915549" y="1208227"/>
            <a:ext cx="0" cy="4718251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63666" y="3171979"/>
            <a:ext cx="9267300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1461415" y="4791039"/>
            <a:ext cx="623999" cy="58799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 err="1"/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258353" y="2254824"/>
            <a:ext cx="3273240" cy="348268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Kundenavn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2258353" y="2590705"/>
            <a:ext cx="3273240" cy="348268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Kontaktperson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2253883" y="1701470"/>
            <a:ext cx="0" cy="4442771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253883" y="2136832"/>
            <a:ext cx="3661667" cy="0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1462967" y="3246579"/>
            <a:ext cx="623999" cy="58799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 err="1"/>
          </a:p>
        </p:txBody>
      </p:sp>
      <p:sp>
        <p:nvSpPr>
          <p:cNvPr id="72" name="TextBox 71"/>
          <p:cNvSpPr txBox="1"/>
          <p:nvPr/>
        </p:nvSpPr>
        <p:spPr>
          <a:xfrm>
            <a:off x="2277405" y="3425108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noProof="0">
                <a:latin typeface="Arial"/>
                <a:cs typeface="Arial"/>
              </a:rPr>
              <a:t>FORMÅL</a:t>
            </a:r>
          </a:p>
        </p:txBody>
      </p:sp>
      <p:sp>
        <p:nvSpPr>
          <p:cNvPr id="7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2258353" y="3916486"/>
            <a:ext cx="3273240" cy="685671"/>
          </a:xfrm>
          <a:ln>
            <a:noFill/>
          </a:ln>
        </p:spPr>
        <p:txBody>
          <a:bodyPr anchor="t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Kort beskrivelse av prosjektets hensikt og formål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1363666" y="4707311"/>
            <a:ext cx="9267300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253883" y="3794565"/>
            <a:ext cx="3661667" cy="0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277405" y="4984998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noProof="0">
                <a:latin typeface="Arial"/>
                <a:cs typeface="Arial"/>
              </a:rPr>
              <a:t>GJENNOMFØRING</a:t>
            </a:r>
          </a:p>
        </p:txBody>
      </p:sp>
      <p:cxnSp>
        <p:nvCxnSpPr>
          <p:cNvPr id="83" name="Straight Connector 82"/>
          <p:cNvCxnSpPr/>
          <p:nvPr/>
        </p:nvCxnSpPr>
        <p:spPr>
          <a:xfrm>
            <a:off x="2290895" y="5354455"/>
            <a:ext cx="3661667" cy="0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260233" y="5469458"/>
            <a:ext cx="3273240" cy="1007654"/>
          </a:xfrm>
          <a:ln>
            <a:noFill/>
          </a:ln>
        </p:spPr>
        <p:txBody>
          <a:bodyPr anchor="t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Dato/ tidsrom og annen praktisk info om feltarbeid</a:t>
            </a:r>
          </a:p>
        </p:txBody>
      </p:sp>
      <p:sp>
        <p:nvSpPr>
          <p:cNvPr id="85" name="Oval 84"/>
          <p:cNvSpPr/>
          <p:nvPr/>
        </p:nvSpPr>
        <p:spPr>
          <a:xfrm>
            <a:off x="6176830" y="1562390"/>
            <a:ext cx="623999" cy="58799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 err="1"/>
          </a:p>
        </p:txBody>
      </p:sp>
      <p:sp>
        <p:nvSpPr>
          <p:cNvPr id="86" name="TextBox 85"/>
          <p:cNvSpPr txBox="1"/>
          <p:nvPr/>
        </p:nvSpPr>
        <p:spPr>
          <a:xfrm>
            <a:off x="6934696" y="1757016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noProof="0">
                <a:latin typeface="Arial"/>
                <a:cs typeface="Arial"/>
              </a:rPr>
              <a:t>METODE</a:t>
            </a:r>
          </a:p>
        </p:txBody>
      </p:sp>
      <p:sp>
        <p:nvSpPr>
          <p:cNvPr id="88" name="Oval 87"/>
          <p:cNvSpPr/>
          <p:nvPr/>
        </p:nvSpPr>
        <p:spPr>
          <a:xfrm>
            <a:off x="6176830" y="4791039"/>
            <a:ext cx="623999" cy="58799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 err="1"/>
          </a:p>
        </p:txBody>
      </p:sp>
      <p:sp>
        <p:nvSpPr>
          <p:cNvPr id="90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973767" y="2254822"/>
            <a:ext cx="3273238" cy="720243"/>
          </a:xfrm>
          <a:ln>
            <a:noFill/>
          </a:ln>
        </p:spPr>
        <p:txBody>
          <a:bodyPr anchor="t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Kort om metode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6969297" y="1701470"/>
            <a:ext cx="0" cy="4442771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969297" y="2136832"/>
            <a:ext cx="3661667" cy="0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6178382" y="3246579"/>
            <a:ext cx="623999" cy="58799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 err="1"/>
          </a:p>
        </p:txBody>
      </p:sp>
      <p:sp>
        <p:nvSpPr>
          <p:cNvPr id="96" name="TextBox 95"/>
          <p:cNvSpPr txBox="1"/>
          <p:nvPr/>
        </p:nvSpPr>
        <p:spPr>
          <a:xfrm>
            <a:off x="6992819" y="3425108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noProof="0">
                <a:latin typeface="Arial"/>
                <a:cs typeface="Arial"/>
              </a:rPr>
              <a:t>MÅLGRUPPE</a:t>
            </a:r>
          </a:p>
        </p:txBody>
      </p:sp>
      <p:sp>
        <p:nvSpPr>
          <p:cNvPr id="97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6973767" y="3916486"/>
            <a:ext cx="3273240" cy="685671"/>
          </a:xfrm>
          <a:ln>
            <a:noFill/>
          </a:ln>
        </p:spPr>
        <p:txBody>
          <a:bodyPr anchor="t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Populasjon og kriterier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6969297" y="3794565"/>
            <a:ext cx="3661667" cy="0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6992819" y="4984997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noProof="0">
                <a:latin typeface="Arial"/>
                <a:cs typeface="Arial"/>
              </a:rPr>
              <a:t>UTVALG</a:t>
            </a:r>
          </a:p>
        </p:txBody>
      </p:sp>
      <p:sp>
        <p:nvSpPr>
          <p:cNvPr id="10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6975647" y="5469458"/>
            <a:ext cx="3273240" cy="1007654"/>
          </a:xfrm>
          <a:ln>
            <a:noFill/>
          </a:ln>
        </p:spPr>
        <p:txBody>
          <a:bodyPr anchor="t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Antall, info om vekting eller lignende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6969297" y="5351596"/>
            <a:ext cx="3661667" cy="0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9" name="Picture 108" descr="noun_174068_cc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526" y="1616641"/>
            <a:ext cx="628820" cy="466219"/>
          </a:xfrm>
          <a:prstGeom prst="rect">
            <a:avLst/>
          </a:prstGeom>
        </p:spPr>
      </p:pic>
      <p:pic>
        <p:nvPicPr>
          <p:cNvPr id="110" name="Picture 109" descr="noun_174061_cc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3561" y="3319449"/>
            <a:ext cx="620185" cy="432027"/>
          </a:xfrm>
          <a:prstGeom prst="rect">
            <a:avLst/>
          </a:prstGeom>
        </p:spPr>
      </p:pic>
      <p:pic>
        <p:nvPicPr>
          <p:cNvPr id="111" name="Picture 110" descr="noun_174073_cc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1367" y="4871854"/>
            <a:ext cx="615600" cy="439307"/>
          </a:xfrm>
          <a:prstGeom prst="rect">
            <a:avLst/>
          </a:prstGeom>
          <a:ln>
            <a:noFill/>
          </a:ln>
        </p:spPr>
      </p:pic>
      <p:pic>
        <p:nvPicPr>
          <p:cNvPr id="112" name="Picture 111" descr="noun_174040_cc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856" y="4865921"/>
            <a:ext cx="583407" cy="437444"/>
          </a:xfrm>
          <a:prstGeom prst="rect">
            <a:avLst/>
          </a:prstGeom>
        </p:spPr>
      </p:pic>
      <p:pic>
        <p:nvPicPr>
          <p:cNvPr id="113" name="Picture 112" descr="noun_174027_cc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3482" y="3310569"/>
            <a:ext cx="581425" cy="432237"/>
          </a:xfrm>
          <a:prstGeom prst="rect">
            <a:avLst/>
          </a:prstGeom>
        </p:spPr>
      </p:pic>
      <p:pic>
        <p:nvPicPr>
          <p:cNvPr id="114" name="Picture 113" descr="noun_174059_cc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1365" y="1643534"/>
            <a:ext cx="614049" cy="467467"/>
          </a:xfrm>
          <a:prstGeom prst="rect">
            <a:avLst/>
          </a:prstGeom>
        </p:spPr>
      </p:pic>
      <p:sp>
        <p:nvSpPr>
          <p:cNvPr id="4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5770041" y="6492875"/>
            <a:ext cx="65191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7E8B0-A2A7-4B0F-B5F8-F72AD7E81E7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107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sje tom 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F24E1-61E1-374E-8ECC-4FC61A73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3DB899-5BD6-894E-9F85-9BB2F0ACB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14" y="275772"/>
            <a:ext cx="3724374" cy="384628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255A19B-FEA7-2248-9BE0-9031404A4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54DCD4B8-F722-9143-8966-F169B96736D0}"/>
              </a:ext>
            </a:extLst>
          </p:cNvPr>
          <p:cNvSpPr txBox="1">
            <a:spLocks/>
          </p:cNvSpPr>
          <p:nvPr userDrawn="1"/>
        </p:nvSpPr>
        <p:spPr>
          <a:xfrm>
            <a:off x="3772624" y="3189066"/>
            <a:ext cx="8100060" cy="961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31181785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sje tom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F24E1-61E1-374E-8ECC-4FC61A73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370CD3-C0C6-A443-8C26-13EB4DD56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34317" y="343350"/>
            <a:ext cx="4005946" cy="387079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4995906-4EC4-8D43-B1C9-4139D0067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437E8733-0DFC-C341-9BDF-A96794F970EF}"/>
              </a:ext>
            </a:extLst>
          </p:cNvPr>
          <p:cNvSpPr txBox="1">
            <a:spLocks/>
          </p:cNvSpPr>
          <p:nvPr userDrawn="1"/>
        </p:nvSpPr>
        <p:spPr>
          <a:xfrm>
            <a:off x="1131024" y="3409203"/>
            <a:ext cx="8100060" cy="961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6972695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sje tom 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F24E1-61E1-374E-8ECC-4FC61A73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D14DC52-C22F-4F43-9F7C-2A76D1B76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14" y="2358823"/>
            <a:ext cx="3201990" cy="420914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FE39440-E871-1948-83CA-5ED7B15A75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CC9A80FF-1226-D544-9A8B-56F0946010D7}"/>
              </a:ext>
            </a:extLst>
          </p:cNvPr>
          <p:cNvSpPr txBox="1">
            <a:spLocks/>
          </p:cNvSpPr>
          <p:nvPr userDrawn="1"/>
        </p:nvSpPr>
        <p:spPr>
          <a:xfrm>
            <a:off x="3772625" y="974765"/>
            <a:ext cx="8100060" cy="961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4133134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sje tom 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F24E1-61E1-374E-8ECC-4FC61A73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8AA0ACA-5189-E049-963B-1C66552F9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FA0839F3-EE1C-6F44-86C1-28C93C5057A8}"/>
              </a:ext>
            </a:extLst>
          </p:cNvPr>
          <p:cNvSpPr txBox="1">
            <a:spLocks/>
          </p:cNvSpPr>
          <p:nvPr userDrawn="1"/>
        </p:nvSpPr>
        <p:spPr>
          <a:xfrm>
            <a:off x="838200" y="974765"/>
            <a:ext cx="8100060" cy="961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49488922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00060" cy="96186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6CE9B7D-EDDF-3E4F-8F38-D4FC84497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3573">
            <a:off x="8774244" y="-874625"/>
            <a:ext cx="4130635" cy="348072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8DE3961-6858-9345-93E5-6F91D2C20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73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02590" cy="96186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7B1CD45-7D4B-CC45-818A-D8EA2EB93D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49400"/>
            <a:ext cx="10502590" cy="46291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75359DD-2214-EA42-B5C0-393382073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94297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ide med tittel 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258" y="2606521"/>
            <a:ext cx="10402229" cy="961869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5516621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om side med tittel 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912" y="2807243"/>
            <a:ext cx="8084633" cy="2255411"/>
          </a:xfrm>
        </p:spPr>
        <p:txBody>
          <a:bodyPr>
            <a:norm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9A25E90-A795-F241-A08D-EF562CF76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24374" cy="384628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52A739A-ED97-7F4A-AC08-4C23DEA11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6204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om grå/g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F7AC4E6-FCB9-8644-953C-3FEA693F4398}"/>
              </a:ext>
            </a:extLst>
          </p:cNvPr>
          <p:cNvSpPr/>
          <p:nvPr userDrawn="1"/>
        </p:nvSpPr>
        <p:spPr>
          <a:xfrm>
            <a:off x="423746" y="365126"/>
            <a:ext cx="4861932" cy="61360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8" y="599301"/>
            <a:ext cx="4157547" cy="204353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0444F7C-BACB-FD46-A269-5774E46C7A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6288" y="2809875"/>
            <a:ext cx="4157662" cy="3211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tekst eller innhold</a:t>
            </a:r>
          </a:p>
        </p:txBody>
      </p:sp>
    </p:spTree>
    <p:extLst>
      <p:ext uri="{BB962C8B-B14F-4D97-AF65-F5344CB8AC3E}">
        <p14:creationId xmlns:p14="http://schemas.microsoft.com/office/powerpoint/2010/main" val="13156405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om grønn/g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F7AC4E6-FCB9-8644-953C-3FEA693F4398}"/>
              </a:ext>
            </a:extLst>
          </p:cNvPr>
          <p:cNvSpPr/>
          <p:nvPr userDrawn="1"/>
        </p:nvSpPr>
        <p:spPr>
          <a:xfrm>
            <a:off x="423746" y="365126"/>
            <a:ext cx="4861932" cy="6136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8" y="599301"/>
            <a:ext cx="4157547" cy="204353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C290F80F-D328-0646-9F03-3A1A381E8D6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6288" y="2809875"/>
            <a:ext cx="4157662" cy="3211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tekst eller innhold</a:t>
            </a:r>
          </a:p>
        </p:txBody>
      </p:sp>
    </p:spTree>
    <p:extLst>
      <p:ext uri="{BB962C8B-B14F-4D97-AF65-F5344CB8AC3E}">
        <p14:creationId xmlns:p14="http://schemas.microsoft.com/office/powerpoint/2010/main" val="25123542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e innsikter vertikal grø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1A33F82-8646-6845-9822-41BF742525D8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1">
            <a:extLst>
              <a:ext uri="{FF2B5EF4-FFF2-40B4-BE49-F238E27FC236}">
                <a16:creationId xmlns:a16="http://schemas.microsoft.com/office/drawing/2014/main" id="{748B0DA0-505C-FE4D-90D6-056F6297504F}"/>
              </a:ext>
            </a:extLst>
          </p:cNvPr>
          <p:cNvSpPr txBox="1">
            <a:spLocks/>
          </p:cNvSpPr>
          <p:nvPr userDrawn="1"/>
        </p:nvSpPr>
        <p:spPr>
          <a:xfrm>
            <a:off x="839788" y="1852986"/>
            <a:ext cx="2455503" cy="32124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nb-NO" sz="11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TRE</a:t>
            </a:r>
            <a:r>
              <a:rPr lang="nb-NO" sz="8800" dirty="0">
                <a:solidFill>
                  <a:schemeClr val="bg1"/>
                </a:solidFill>
              </a:rPr>
              <a:t> </a:t>
            </a:r>
            <a:r>
              <a:rPr lang="nb-NO" sz="3600" dirty="0">
                <a:solidFill>
                  <a:schemeClr val="bg1"/>
                </a:solidFill>
              </a:rPr>
              <a:t>VIKTIGSTE </a:t>
            </a:r>
            <a:r>
              <a:rPr lang="nb-NO" sz="3600" i="0" dirty="0">
                <a:solidFill>
                  <a:schemeClr val="bg1"/>
                </a:solidFill>
              </a:rPr>
              <a:t>INNSIKTER </a:t>
            </a:r>
            <a:br>
              <a:rPr lang="nb-NO" sz="3600" i="0" dirty="0">
                <a:solidFill>
                  <a:schemeClr val="bg1"/>
                </a:solidFill>
              </a:rPr>
            </a:br>
            <a:r>
              <a:rPr lang="nb-NO" sz="3600" i="0" dirty="0">
                <a:solidFill>
                  <a:schemeClr val="bg1"/>
                </a:solidFill>
              </a:rPr>
              <a:t>OG FUNN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7DF83085-7DEF-A548-ABFE-360FCC6D4EC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1532" y="459963"/>
            <a:ext cx="1085078" cy="1085078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A7BB28BA-5646-A64A-95B7-5D6A463BDFDB}"/>
              </a:ext>
            </a:extLst>
          </p:cNvPr>
          <p:cNvSpPr/>
          <p:nvPr userDrawn="1"/>
        </p:nvSpPr>
        <p:spPr>
          <a:xfrm>
            <a:off x="4475163" y="1227716"/>
            <a:ext cx="767866" cy="7678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49963F5-F785-D14B-A804-51F119BED8EA}"/>
              </a:ext>
            </a:extLst>
          </p:cNvPr>
          <p:cNvSpPr/>
          <p:nvPr userDrawn="1"/>
        </p:nvSpPr>
        <p:spPr>
          <a:xfrm>
            <a:off x="4475163" y="3048578"/>
            <a:ext cx="767866" cy="7678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E531957-7D85-8247-BEE8-78AFA2151DB1}"/>
              </a:ext>
            </a:extLst>
          </p:cNvPr>
          <p:cNvSpPr/>
          <p:nvPr userDrawn="1"/>
        </p:nvSpPr>
        <p:spPr>
          <a:xfrm>
            <a:off x="4475163" y="4869440"/>
            <a:ext cx="767866" cy="7678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  <p:pic>
        <p:nvPicPr>
          <p:cNvPr id="30" name="Bilde 29">
            <a:extLst>
              <a:ext uri="{FF2B5EF4-FFF2-40B4-BE49-F238E27FC236}">
                <a16:creationId xmlns:a16="http://schemas.microsoft.com/office/drawing/2014/main" id="{7A73CB26-3347-7E4A-BA0F-D070778DCD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F5980FCC-DCF7-594A-BB81-6F5B4A1A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0225" y="917017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 dirty="0"/>
              <a:t>Skriv inn første hovedfunn</a:t>
            </a:r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96B74D0B-B649-8B45-AC8C-EB763E3152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25" y="2737879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 dirty="0"/>
              <a:t>Skriv inn andre hovedfunn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364D570B-55AE-0F46-A439-79FDAF67D5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0225" y="4558741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 dirty="0"/>
              <a:t>Skriv inn tredje hovedfunn</a:t>
            </a:r>
          </a:p>
        </p:txBody>
      </p:sp>
    </p:spTree>
    <p:extLst>
      <p:ext uri="{BB962C8B-B14F-4D97-AF65-F5344CB8AC3E}">
        <p14:creationId xmlns:p14="http://schemas.microsoft.com/office/powerpoint/2010/main" val="15284714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om rød/g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F7AC4E6-FCB9-8644-953C-3FEA693F4398}"/>
              </a:ext>
            </a:extLst>
          </p:cNvPr>
          <p:cNvSpPr/>
          <p:nvPr userDrawn="1"/>
        </p:nvSpPr>
        <p:spPr>
          <a:xfrm>
            <a:off x="423746" y="365126"/>
            <a:ext cx="4861932" cy="61360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8" y="599301"/>
            <a:ext cx="4157547" cy="204353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EC880750-B43F-FB49-B382-09D52AAE4B7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6288" y="2809875"/>
            <a:ext cx="4157662" cy="3211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tekst eller innhold</a:t>
            </a:r>
          </a:p>
        </p:txBody>
      </p:sp>
    </p:spTree>
    <p:extLst>
      <p:ext uri="{BB962C8B-B14F-4D97-AF65-F5344CB8AC3E}">
        <p14:creationId xmlns:p14="http://schemas.microsoft.com/office/powerpoint/2010/main" val="3635211470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om blå/g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F7AC4E6-FCB9-8644-953C-3FEA693F4398}"/>
              </a:ext>
            </a:extLst>
          </p:cNvPr>
          <p:cNvSpPr/>
          <p:nvPr userDrawn="1"/>
        </p:nvSpPr>
        <p:spPr>
          <a:xfrm>
            <a:off x="423746" y="365126"/>
            <a:ext cx="4861932" cy="6136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8" y="599301"/>
            <a:ext cx="4157547" cy="204353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40FADFA8-AB7C-334C-8A40-228B01B662B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6288" y="2809875"/>
            <a:ext cx="4157662" cy="3211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tekst eller innhold</a:t>
            </a:r>
          </a:p>
        </p:txBody>
      </p:sp>
    </p:spTree>
    <p:extLst>
      <p:ext uri="{BB962C8B-B14F-4D97-AF65-F5344CB8AC3E}">
        <p14:creationId xmlns:p14="http://schemas.microsoft.com/office/powerpoint/2010/main" val="4230127186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ramme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96C9BF-4391-BB4C-9F36-199050B86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02538" y="6495393"/>
            <a:ext cx="386923" cy="378543"/>
          </a:xfrm>
          <a:prstGeom prst="rect">
            <a:avLst/>
          </a:prstGeom>
        </p:spPr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FEE9574-9622-D047-89BD-520D50555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005" y="364468"/>
            <a:ext cx="11329987" cy="613092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4083259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ramme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96C9BF-4391-BB4C-9F36-199050B86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02538" y="6495393"/>
            <a:ext cx="386923" cy="378543"/>
          </a:xfrm>
          <a:prstGeom prst="rect">
            <a:avLst/>
          </a:prstGeom>
        </p:spPr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FEE9574-9622-D047-89BD-520D50555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005" y="364468"/>
            <a:ext cx="11329987" cy="613092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05946148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ramm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96C9BF-4391-BB4C-9F36-199050B86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02538" y="6495393"/>
            <a:ext cx="386923" cy="378543"/>
          </a:xfrm>
          <a:prstGeom prst="rect">
            <a:avLst/>
          </a:prstGeom>
        </p:spPr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FEE9574-9622-D047-89BD-520D50555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005" y="364468"/>
            <a:ext cx="11329987" cy="613092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7698752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ramme gu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96C9BF-4391-BB4C-9F36-199050B86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02538" y="6495393"/>
            <a:ext cx="386923" cy="378543"/>
          </a:xfrm>
          <a:prstGeom prst="rect">
            <a:avLst/>
          </a:prstGeom>
        </p:spPr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FEE9574-9622-D047-89BD-520D50555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005" y="364468"/>
            <a:ext cx="11329987" cy="613092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996474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bilde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932"/>
            <a:ext cx="4059264" cy="58754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8943" y="620713"/>
            <a:ext cx="6524786" cy="58746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0024780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liggende bilde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19932"/>
            <a:ext cx="10785529" cy="1585386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199" y="2366682"/>
            <a:ext cx="10785530" cy="41287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905813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fire bilder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932"/>
            <a:ext cx="4059264" cy="58754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8943" y="620713"/>
            <a:ext cx="3316637" cy="28509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A7BABBF-AB83-5A4E-A3A0-0275503B91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17059" y="619932"/>
            <a:ext cx="3316637" cy="28509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93A00AE6-18F6-DB4E-88AB-5805B4CB5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8943" y="3643705"/>
            <a:ext cx="3316637" cy="28509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B6A73B9A-2141-C148-B78B-F959C76DEE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17059" y="3642924"/>
            <a:ext cx="3316637" cy="28509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2274839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to bilder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932"/>
            <a:ext cx="4059264" cy="58754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8943" y="620713"/>
            <a:ext cx="3316637" cy="58754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A7BABBF-AB83-5A4E-A3A0-0275503B91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17059" y="619932"/>
            <a:ext cx="3316637" cy="58754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401807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re innsikter vertikal grø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1A33F82-8646-6845-9822-41BF742525D8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1">
            <a:extLst>
              <a:ext uri="{FF2B5EF4-FFF2-40B4-BE49-F238E27FC236}">
                <a16:creationId xmlns:a16="http://schemas.microsoft.com/office/drawing/2014/main" id="{748B0DA0-505C-FE4D-90D6-056F6297504F}"/>
              </a:ext>
            </a:extLst>
          </p:cNvPr>
          <p:cNvSpPr txBox="1">
            <a:spLocks/>
          </p:cNvSpPr>
          <p:nvPr userDrawn="1"/>
        </p:nvSpPr>
        <p:spPr>
          <a:xfrm>
            <a:off x="839788" y="1852986"/>
            <a:ext cx="2455503" cy="32124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nb-NO" sz="115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TRE</a:t>
            </a:r>
            <a:r>
              <a:rPr lang="nb-NO" sz="8800" dirty="0">
                <a:solidFill>
                  <a:schemeClr val="bg1"/>
                </a:solidFill>
              </a:rPr>
              <a:t> </a:t>
            </a:r>
            <a:r>
              <a:rPr lang="nb-NO" sz="3600" dirty="0">
                <a:solidFill>
                  <a:schemeClr val="bg1"/>
                </a:solidFill>
              </a:rPr>
              <a:t>VIKTIGSTE </a:t>
            </a:r>
            <a:r>
              <a:rPr lang="nb-NO" sz="3600" i="0" dirty="0">
                <a:solidFill>
                  <a:schemeClr val="bg1"/>
                </a:solidFill>
              </a:rPr>
              <a:t>INNSIKTEROG FUNN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7DF83085-7DEF-A548-ABFE-360FCC6D4EC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1532" y="459963"/>
            <a:ext cx="1085078" cy="1085078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A7BB28BA-5646-A64A-95B7-5D6A463BDFDB}"/>
              </a:ext>
            </a:extLst>
          </p:cNvPr>
          <p:cNvSpPr/>
          <p:nvPr userDrawn="1"/>
        </p:nvSpPr>
        <p:spPr>
          <a:xfrm>
            <a:off x="4475163" y="1227715"/>
            <a:ext cx="767866" cy="767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49963F5-F785-D14B-A804-51F119BED8EA}"/>
              </a:ext>
            </a:extLst>
          </p:cNvPr>
          <p:cNvSpPr/>
          <p:nvPr userDrawn="1"/>
        </p:nvSpPr>
        <p:spPr>
          <a:xfrm>
            <a:off x="4475163" y="3048577"/>
            <a:ext cx="767866" cy="767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E531957-7D85-8247-BEE8-78AFA2151DB1}"/>
              </a:ext>
            </a:extLst>
          </p:cNvPr>
          <p:cNvSpPr/>
          <p:nvPr userDrawn="1"/>
        </p:nvSpPr>
        <p:spPr>
          <a:xfrm>
            <a:off x="4475163" y="4869439"/>
            <a:ext cx="767866" cy="767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C41BB7AE-8AA1-154E-AC76-7EB5356B61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0686B3E9-9F87-3E4C-9309-538F51E9B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0225" y="917016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 dirty="0"/>
              <a:t>Skriv inn første hovedfunn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6027C2B1-14F7-DA4F-B8A0-BC3B3405EA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25" y="2737878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 dirty="0"/>
              <a:t>Skriv inn andre hovedfunn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FAC3FDBC-AEA4-9548-BBA1-85846E206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0225" y="4558740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 dirty="0"/>
              <a:t>Skriv inn tredje hovedfunn</a:t>
            </a:r>
          </a:p>
        </p:txBody>
      </p:sp>
    </p:spTree>
    <p:extLst>
      <p:ext uri="{BB962C8B-B14F-4D97-AF65-F5344CB8AC3E}">
        <p14:creationId xmlns:p14="http://schemas.microsoft.com/office/powerpoint/2010/main" val="458048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bilder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0434" y="620713"/>
            <a:ext cx="6233315" cy="58754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A7BABBF-AB83-5A4E-A3A0-0275503B91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60920" y="619932"/>
            <a:ext cx="4572776" cy="58754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0471917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titte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468" y="631840"/>
            <a:ext cx="4059264" cy="58754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445" y="632621"/>
            <a:ext cx="6819253" cy="58746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7060456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liggende med titte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45" y="4643718"/>
            <a:ext cx="11112287" cy="186358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445" y="632621"/>
            <a:ext cx="11112287" cy="38855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5070577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bilder med titte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468" y="631840"/>
            <a:ext cx="4059264" cy="58754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445" y="632621"/>
            <a:ext cx="3316637" cy="285090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A7BABBF-AB83-5A4E-A3A0-0275503B91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29561" y="631840"/>
            <a:ext cx="3316637" cy="285090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93A00AE6-18F6-DB4E-88AB-5805B4CB5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1445" y="3655613"/>
            <a:ext cx="3316637" cy="285090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B6A73B9A-2141-C148-B78B-F959C76DEE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29561" y="3654832"/>
            <a:ext cx="3316637" cy="285090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3176535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bilder med titte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468" y="631840"/>
            <a:ext cx="4059264" cy="58754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445" y="632621"/>
            <a:ext cx="3316637" cy="5874679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A7BABBF-AB83-5A4E-A3A0-0275503B91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29561" y="631840"/>
            <a:ext cx="3316637" cy="5874679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7295745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ilder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445" y="632621"/>
            <a:ext cx="5283565" cy="5874679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A7BABBF-AB83-5A4E-A3A0-0275503B91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2230" y="631060"/>
            <a:ext cx="5257799" cy="5874679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57244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nnhold med ramm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23770"/>
            <a:ext cx="10515600" cy="100122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730B946-FCE3-9240-B680-DD1CA29DD5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58706" cy="8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05643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nhold med ramme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23770"/>
            <a:ext cx="10515600" cy="10012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DC199D9-D06B-F449-A4B0-08C1EF951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22860"/>
            <a:ext cx="1156079" cy="83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63491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nhold med ramme rø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23770"/>
            <a:ext cx="10515600" cy="100122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871AD5F-8093-5E4E-85C0-95750823F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8199" cy="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39630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nnhold med ramme rø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23770"/>
            <a:ext cx="10515600" cy="100122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A2FB529-DF7D-E94E-B00D-020E7FDA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2322" cy="10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029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image" Target="../media/image25.png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8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0443" y="365126"/>
            <a:ext cx="10538281" cy="842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565329"/>
            <a:ext cx="10550525" cy="4611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51808" y="6534854"/>
            <a:ext cx="688383" cy="3231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8EBEDB9-6D23-2149-9EBD-42A01368E208}"/>
              </a:ext>
            </a:extLst>
          </p:cNvPr>
          <p:cNvPicPr>
            <a:picLocks noChangeAspect="1"/>
          </p:cNvPicPr>
          <p:nvPr userDrawn="1"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6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21" r:id="rId3"/>
    <p:sldLayoutId id="2147483805" r:id="rId4"/>
    <p:sldLayoutId id="2147483806" r:id="rId5"/>
    <p:sldLayoutId id="2147483807" r:id="rId6"/>
    <p:sldLayoutId id="2147483809" r:id="rId7"/>
    <p:sldLayoutId id="2147483826" r:id="rId8"/>
    <p:sldLayoutId id="2147483827" r:id="rId9"/>
    <p:sldLayoutId id="2147483828" r:id="rId10"/>
    <p:sldLayoutId id="2147483829" r:id="rId11"/>
    <p:sldLayoutId id="2147483762" r:id="rId12"/>
    <p:sldLayoutId id="2147483761" r:id="rId13"/>
    <p:sldLayoutId id="2147483804" r:id="rId14"/>
    <p:sldLayoutId id="2147483830" r:id="rId15"/>
    <p:sldLayoutId id="2147483794" r:id="rId16"/>
    <p:sldLayoutId id="2147483676" r:id="rId17"/>
    <p:sldLayoutId id="2147483694" r:id="rId18"/>
    <p:sldLayoutId id="2147483695" r:id="rId19"/>
    <p:sldLayoutId id="2147483700" r:id="rId20"/>
    <p:sldLayoutId id="2147483696" r:id="rId21"/>
    <p:sldLayoutId id="2147483697" r:id="rId22"/>
    <p:sldLayoutId id="2147483698" r:id="rId23"/>
    <p:sldLayoutId id="2147483786" r:id="rId24"/>
    <p:sldLayoutId id="2147483703" r:id="rId25"/>
    <p:sldLayoutId id="2147483704" r:id="rId26"/>
    <p:sldLayoutId id="2147483778" r:id="rId27"/>
    <p:sldLayoutId id="2147483812" r:id="rId28"/>
    <p:sldLayoutId id="2147483652" r:id="rId29"/>
    <p:sldLayoutId id="2147483822" r:id="rId30"/>
    <p:sldLayoutId id="2147483823" r:id="rId31"/>
    <p:sldLayoutId id="2147483818" r:id="rId32"/>
    <p:sldLayoutId id="2147483824" r:id="rId33"/>
    <p:sldLayoutId id="2147483825" r:id="rId34"/>
    <p:sldLayoutId id="2147483690" r:id="rId35"/>
    <p:sldLayoutId id="2147483692" r:id="rId36"/>
    <p:sldLayoutId id="2147483693" r:id="rId37"/>
    <p:sldLayoutId id="2147483663" r:id="rId38"/>
    <p:sldLayoutId id="2147483662" r:id="rId39"/>
    <p:sldLayoutId id="2147483661" r:id="rId40"/>
    <p:sldLayoutId id="2147483770" r:id="rId41"/>
    <p:sldLayoutId id="2147483771" r:id="rId42"/>
    <p:sldLayoutId id="2147483668" r:id="rId43"/>
    <p:sldLayoutId id="2147483669" r:id="rId44"/>
    <p:sldLayoutId id="2147483667" r:id="rId45"/>
    <p:sldLayoutId id="2147483777" r:id="rId46"/>
    <p:sldLayoutId id="2147483779" r:id="rId47"/>
    <p:sldLayoutId id="2147483780" r:id="rId48"/>
    <p:sldLayoutId id="2147483781" r:id="rId49"/>
    <p:sldLayoutId id="2147483782" r:id="rId50"/>
    <p:sldLayoutId id="2147483783" r:id="rId51"/>
    <p:sldLayoutId id="2147483787" r:id="rId52"/>
    <p:sldLayoutId id="2147483785" r:id="rId53"/>
    <p:sldLayoutId id="2147483773" r:id="rId54"/>
    <p:sldLayoutId id="2147483774" r:id="rId55"/>
    <p:sldLayoutId id="2147483775" r:id="rId56"/>
    <p:sldLayoutId id="2147483776" r:id="rId57"/>
    <p:sldLayoutId id="2147483705" r:id="rId58"/>
    <p:sldLayoutId id="2147483708" r:id="rId59"/>
    <p:sldLayoutId id="2147483706" r:id="rId60"/>
    <p:sldLayoutId id="2147483707" r:id="rId61"/>
    <p:sldLayoutId id="2147483766" r:id="rId62"/>
    <p:sldLayoutId id="2147483772" r:id="rId63"/>
    <p:sldLayoutId id="2147483759" r:id="rId64"/>
    <p:sldLayoutId id="2147483813" r:id="rId65"/>
    <p:sldLayoutId id="2147483814" r:id="rId66"/>
    <p:sldLayoutId id="2147483815" r:id="rId67"/>
    <p:sldLayoutId id="2147483831" r:id="rId68"/>
    <p:sldLayoutId id="2147483832" r:id="rId69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61950" indent="-474663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72"/>
        </a:buBlip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81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74" userDrawn="1">
          <p15:clr>
            <a:srgbClr val="F26B43"/>
          </p15:clr>
        </p15:guide>
        <p15:guide id="4" pos="2570" userDrawn="1">
          <p15:clr>
            <a:srgbClr val="F26B43"/>
          </p15:clr>
        </p15:guide>
        <p15:guide id="5" pos="2819" userDrawn="1">
          <p15:clr>
            <a:srgbClr val="F26B43"/>
          </p15:clr>
        </p15:guide>
        <p15:guide id="6" pos="4861" userDrawn="1">
          <p15:clr>
            <a:srgbClr val="F26B43"/>
          </p15:clr>
        </p15:guide>
        <p15:guide id="7" pos="5133" userDrawn="1">
          <p15:clr>
            <a:srgbClr val="F26B43"/>
          </p15:clr>
        </p15:guide>
        <p15:guide id="8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VISUELL PRESENTASJON MALSIDER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902538" y="6495393"/>
            <a:ext cx="386923" cy="3785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029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53" r:id="rId8"/>
    <p:sldLayoutId id="2147483749" r:id="rId9"/>
    <p:sldLayoutId id="2147483751" r:id="rId10"/>
    <p:sldLayoutId id="2147483750" r:id="rId11"/>
    <p:sldLayoutId id="214748375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68" r:id="rId18"/>
    <p:sldLayoutId id="2147483738" r:id="rId19"/>
    <p:sldLayoutId id="2147483739" r:id="rId20"/>
    <p:sldLayoutId id="2147483740" r:id="rId21"/>
    <p:sldLayoutId id="2147483728" r:id="rId22"/>
    <p:sldLayoutId id="2147483767" r:id="rId23"/>
    <p:sldLayoutId id="2147483729" r:id="rId24"/>
    <p:sldLayoutId id="2147483730" r:id="rId25"/>
    <p:sldLayoutId id="2147483731" r:id="rId26"/>
    <p:sldLayoutId id="2147483755" r:id="rId27"/>
    <p:sldLayoutId id="2147483754" r:id="rId28"/>
    <p:sldLayoutId id="2147483756" r:id="rId29"/>
    <p:sldLayoutId id="2147483757" r:id="rId30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SzPct val="85000"/>
        <a:buFontTx/>
        <a:buBlip>
          <a:blip r:embed="rId34"/>
        </a:buBlip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SzPct val="100000"/>
        <a:buFont typeface="Courier New" charset="0"/>
        <a:buChar char="o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henrik.hanssen@opinion.no" TargetMode="External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9.svg"/><Relationship Id="rId9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70BCB-7C8D-FA80-1D00-10F41A0F7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utendørs, himmel, gress, fjell&#10;&#10;Automatisk generert beskrivelse">
            <a:extLst>
              <a:ext uri="{FF2B5EF4-FFF2-40B4-BE49-F238E27FC236}">
                <a16:creationId xmlns:a16="http://schemas.microsoft.com/office/drawing/2014/main" id="{3F58A847-EF16-DCF3-9698-2D033DF84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44" t="19515" r="-244" b="5443"/>
          <a:stretch/>
        </p:blipFill>
        <p:spPr>
          <a:xfrm>
            <a:off x="59266" y="-1"/>
            <a:ext cx="12132733" cy="6828499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C6C8394C-FF67-FDD6-6046-BA965C02958B}"/>
              </a:ext>
            </a:extLst>
          </p:cNvPr>
          <p:cNvSpPr/>
          <p:nvPr/>
        </p:nvSpPr>
        <p:spPr>
          <a:xfrm>
            <a:off x="2142" y="-12833"/>
            <a:ext cx="12189858" cy="6870833"/>
          </a:xfrm>
          <a:prstGeom prst="rect">
            <a:avLst/>
          </a:prstGeom>
          <a:solidFill>
            <a:schemeClr val="bg2">
              <a:lumMod val="10000"/>
              <a:alpha val="58000"/>
            </a:schemeClr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DB7B335-50B9-044F-DD87-353C20276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818" y="3366872"/>
            <a:ext cx="6867021" cy="1397877"/>
          </a:xfrm>
        </p:spPr>
        <p:txBody>
          <a:bodyPr>
            <a:normAutofit/>
          </a:bodyPr>
          <a:lstStyle/>
          <a:p>
            <a:r>
              <a:rPr lang="nb-NO" sz="5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Friluftslivets år 2025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D750744-887C-A90E-B69D-1185053D4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818" y="4924140"/>
            <a:ext cx="6867021" cy="833328"/>
          </a:xfrm>
        </p:spPr>
        <p:txBody>
          <a:bodyPr>
            <a:normAutofit/>
          </a:bodyPr>
          <a:lstStyle/>
          <a:p>
            <a:r>
              <a:rPr lang="nb-NO" sz="2000" b="1" dirty="0"/>
              <a:t>Gjennomført for Hold Norge Rent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ED7B7C4-6363-2A52-0056-4124956ADC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18" y="321526"/>
            <a:ext cx="703086" cy="875449"/>
          </a:xfrm>
          <a:prstGeom prst="rect">
            <a:avLst/>
          </a:prstGeom>
        </p:spPr>
      </p:pic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21670EA6-7A3E-F825-BFC5-6BC7EA6DDA2F}"/>
              </a:ext>
            </a:extLst>
          </p:cNvPr>
          <p:cNvSpPr txBox="1">
            <a:spLocks/>
          </p:cNvSpPr>
          <p:nvPr/>
        </p:nvSpPr>
        <p:spPr>
          <a:xfrm>
            <a:off x="849818" y="6046424"/>
            <a:ext cx="10538908" cy="385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lang="nb-NO" sz="1200" kern="1200" smtClean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Henrik Ferdinand Hanssen // </a:t>
            </a:r>
            <a:r>
              <a:rPr lang="nb-NO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henrik.hanssen@opinion.no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17693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BB4854-874B-3F76-5061-55C541FD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Friluftsliv er Norges fjerde mest populære interesse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DC39083-3A9E-3DC7-2FEC-8D6208D2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10</a:t>
            </a:fld>
            <a:endParaRPr lang="nb-NO"/>
          </a:p>
        </p:txBody>
      </p:sp>
      <p:graphicFrame>
        <p:nvGraphicFramePr>
          <p:cNvPr id="4" name="Q2 Fra hvilke kanaler får du informasjon om friluftsliv?" descr="3505dbb5-84ba-4f03-9964-af96c4e51313 Q2 Fra hvilke kanaler får du informasjon om friluftsliv?">
            <a:extLst>
              <a:ext uri="{FF2B5EF4-FFF2-40B4-BE49-F238E27FC236}">
                <a16:creationId xmlns:a16="http://schemas.microsoft.com/office/drawing/2014/main" id="{789BD232-9FBA-F827-4344-55F551280A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4691355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lassholder for innhold 7">
            <a:extLst>
              <a:ext uri="{FF2B5EF4-FFF2-40B4-BE49-F238E27FC236}">
                <a16:creationId xmlns:a16="http://schemas.microsoft.com/office/drawing/2014/main" id="{849A15C4-F43F-48E4-1BCF-29EFF32FB85D}"/>
              </a:ext>
            </a:extLst>
          </p:cNvPr>
          <p:cNvSpPr txBox="1">
            <a:spLocks/>
          </p:cNvSpPr>
          <p:nvPr/>
        </p:nvSpPr>
        <p:spPr>
          <a:xfrm>
            <a:off x="8148638" y="1558091"/>
            <a:ext cx="3240087" cy="4372358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dirty="0"/>
              <a:t>Ifølge Opinions trendrapport, Consumer </a:t>
            </a:r>
            <a:r>
              <a:rPr lang="nb-NO" sz="1400" dirty="0" err="1"/>
              <a:t>Stories</a:t>
            </a:r>
            <a:r>
              <a:rPr lang="nb-NO" sz="1400" dirty="0"/>
              <a:t>, har 44 prosent av befolkningen friluftsliv som en av sine fritidsinteresser, noe som gjør friluftsliv til den fjerde mest populære interessen i Norge. Denne andelen har holdt seg stabil de siste tre årene.</a:t>
            </a:r>
          </a:p>
          <a:p>
            <a:r>
              <a:rPr lang="nb-NO" sz="1400" dirty="0"/>
              <a:t>Spørsmålet er stilt til et representativt befolkningsutvalg i mars 2024. </a:t>
            </a:r>
          </a:p>
        </p:txBody>
      </p:sp>
      <p:sp>
        <p:nvSpPr>
          <p:cNvPr id="7" name="Pil: høyre 6">
            <a:extLst>
              <a:ext uri="{FF2B5EF4-FFF2-40B4-BE49-F238E27FC236}">
                <a16:creationId xmlns:a16="http://schemas.microsoft.com/office/drawing/2014/main" id="{D34942A1-19F4-B5A3-074F-F3F66F7D48D2}"/>
              </a:ext>
            </a:extLst>
          </p:cNvPr>
          <p:cNvSpPr/>
          <p:nvPr/>
        </p:nvSpPr>
        <p:spPr>
          <a:xfrm rot="10800000">
            <a:off x="7005639" y="3092450"/>
            <a:ext cx="711199" cy="4953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070699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2 Fra hvilke kanaler får du informasjon om friluftsliv? title" descr="Title: 3505dbb5-84ba-4f03-9964-af96c4e51313 Q2 Fra hvilke kanaler får du informasjon om friluftsliv?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Størst andel får av informasjon om friluftsliv fra sine nærmeste</a:t>
            </a:r>
            <a:endParaRPr dirty="0"/>
          </a:p>
        </p:txBody>
      </p:sp>
      <p:graphicFrame>
        <p:nvGraphicFramePr>
          <p:cNvPr id="4" name="Q2 Fra hvilke kanaler får du informasjon om friluftsliv?" descr="3505dbb5-84ba-4f03-9964-af96c4e51313 Q2 Fra hvilke kanaler får du informasjon om friluftsliv?">
            <a:extLst>
              <a:ext uri="{FF2B5EF4-FFF2-40B4-BE49-F238E27FC236}">
                <a16:creationId xmlns:a16="http://schemas.microsoft.com/office/drawing/2014/main" id="{C0142530-4381-41F2-B4C0-E710381C69D4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252831395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A5CD65C-967C-0B6C-D85D-DD0FC79C96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Q2 Fra hvilke kanaler får du informasjon om friluftsliv?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2528FF7-9AA5-4BF1-2133-E52DB5AFA2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1005</a:t>
            </a:r>
          </a:p>
        </p:txBody>
      </p:sp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D531E834-FF48-C0E6-ADF5-E087208556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086300"/>
              </p:ext>
            </p:extLst>
          </p:nvPr>
        </p:nvGraphicFramePr>
        <p:xfrm>
          <a:off x="6096000" y="3506469"/>
          <a:ext cx="5338761" cy="2499360"/>
        </p:xfrm>
        <a:graphic>
          <a:graphicData uri="http://schemas.openxmlformats.org/drawingml/2006/table">
            <a:tbl>
              <a:tblPr/>
              <a:tblGrid>
                <a:gridCol w="1340937">
                  <a:extLst>
                    <a:ext uri="{9D8B030D-6E8A-4147-A177-3AD203B41FA5}">
                      <a16:colId xmlns:a16="http://schemas.microsoft.com/office/drawing/2014/main" val="1632140670"/>
                    </a:ext>
                  </a:extLst>
                </a:gridCol>
                <a:gridCol w="499728">
                  <a:extLst>
                    <a:ext uri="{9D8B030D-6E8A-4147-A177-3AD203B41FA5}">
                      <a16:colId xmlns:a16="http://schemas.microsoft.com/office/drawing/2014/main" val="2525818109"/>
                    </a:ext>
                  </a:extLst>
                </a:gridCol>
                <a:gridCol w="499728">
                  <a:extLst>
                    <a:ext uri="{9D8B030D-6E8A-4147-A177-3AD203B41FA5}">
                      <a16:colId xmlns:a16="http://schemas.microsoft.com/office/drawing/2014/main" val="1242565528"/>
                    </a:ext>
                  </a:extLst>
                </a:gridCol>
                <a:gridCol w="499728">
                  <a:extLst>
                    <a:ext uri="{9D8B030D-6E8A-4147-A177-3AD203B41FA5}">
                      <a16:colId xmlns:a16="http://schemas.microsoft.com/office/drawing/2014/main" val="1996621425"/>
                    </a:ext>
                  </a:extLst>
                </a:gridCol>
                <a:gridCol w="499728">
                  <a:extLst>
                    <a:ext uri="{9D8B030D-6E8A-4147-A177-3AD203B41FA5}">
                      <a16:colId xmlns:a16="http://schemas.microsoft.com/office/drawing/2014/main" val="1192093530"/>
                    </a:ext>
                  </a:extLst>
                </a:gridCol>
                <a:gridCol w="499728">
                  <a:extLst>
                    <a:ext uri="{9D8B030D-6E8A-4147-A177-3AD203B41FA5}">
                      <a16:colId xmlns:a16="http://schemas.microsoft.com/office/drawing/2014/main" val="3757488353"/>
                    </a:ext>
                  </a:extLst>
                </a:gridCol>
                <a:gridCol w="499728">
                  <a:extLst>
                    <a:ext uri="{9D8B030D-6E8A-4147-A177-3AD203B41FA5}">
                      <a16:colId xmlns:a16="http://schemas.microsoft.com/office/drawing/2014/main" val="3061699141"/>
                    </a:ext>
                  </a:extLst>
                </a:gridCol>
                <a:gridCol w="499728">
                  <a:extLst>
                    <a:ext uri="{9D8B030D-6E8A-4147-A177-3AD203B41FA5}">
                      <a16:colId xmlns:a16="http://schemas.microsoft.com/office/drawing/2014/main" val="3621715327"/>
                    </a:ext>
                  </a:extLst>
                </a:gridCol>
                <a:gridCol w="499728">
                  <a:extLst>
                    <a:ext uri="{9D8B030D-6E8A-4147-A177-3AD203B41FA5}">
                      <a16:colId xmlns:a16="http://schemas.microsoft.com/office/drawing/2014/main" val="2250660919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Mann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Kvinne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18-29 år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30-39 år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40-49 år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50-59 år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60+ år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65620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Venner og familie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49% ↓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63%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5728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Sosiale medier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35% ↓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52%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63%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28%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70563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TV-dokumentarer og programmer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8780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Offentlige nettsteder og organisasjoner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373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Aviser og andre nyhetsmedier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37%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32560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Reklame og annonser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8% ↓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14%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19%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09639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Fagblader og tidsskrifter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15%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19227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Podkaster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11%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28017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Blogger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1% ↓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16685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Andre kilder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13%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84933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Ingen / vet ikke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20%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9352820"/>
                  </a:ext>
                </a:extLst>
              </a:tr>
            </a:tbl>
          </a:graphicData>
        </a:graphic>
      </p:graphicFrame>
      <p:sp>
        <p:nvSpPr>
          <p:cNvPr id="12" name="Plassholder for innhold 7">
            <a:extLst>
              <a:ext uri="{FF2B5EF4-FFF2-40B4-BE49-F238E27FC236}">
                <a16:creationId xmlns:a16="http://schemas.microsoft.com/office/drawing/2014/main" id="{22D64098-852F-4F97-3114-E1210794FC15}"/>
              </a:ext>
            </a:extLst>
          </p:cNvPr>
          <p:cNvSpPr txBox="1">
            <a:spLocks/>
          </p:cNvSpPr>
          <p:nvPr/>
        </p:nvSpPr>
        <p:spPr>
          <a:xfrm>
            <a:off x="8148638" y="1558091"/>
            <a:ext cx="3240087" cy="4372358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dirty="0"/>
              <a:t>Kvinner får oftere informasjon om friluftsliv fra venner/familie og sosiale medier enn menn. For unge er sosiale medier og reklame viktigere kanaler, mens aviser er mer betydningsfulle for de eldste.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3 Tror du at du vil tilbringe mer, mindre eller like mye tid i naturen i 2025 sammenlignet med 2024? title" descr="Title: bea2d49d-9d53-43c1-94ff-22c1855af701 Q3 Tror du at du vil tilbringe mer, mindre eller like mye tid i naturen i 2025 sammenlignet med 2024?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Fire av ti har ambisjoner om å tilbringe mer tid i naturen i 2024</a:t>
            </a:r>
          </a:p>
        </p:txBody>
      </p:sp>
      <p:graphicFrame>
        <p:nvGraphicFramePr>
          <p:cNvPr id="4" name="Q3 Tror du at du vil tilbringe mer, mindre eller like mye tid i naturen i 2025 sammenlignet med 2024?" descr="bea2d49d-9d53-43c1-94ff-22c1855af701 Q3 Tror du at du vil tilbringe mer, mindre eller like mye tid i naturen i 2025 sammenlignet med 2024?">
            <a:extLst>
              <a:ext uri="{FF2B5EF4-FFF2-40B4-BE49-F238E27FC236}">
                <a16:creationId xmlns:a16="http://schemas.microsoft.com/office/drawing/2014/main" id="{C0142530-4381-41F2-B4C0-E710381C69D4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2976784060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EA0833F-8963-0721-C3F5-4647FC0053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Q3 Tror du at du vil tilbringe mer, mindre eller like mye tid i naturen i 2025 sammenlignet med 2024?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3986506-E7DA-BD33-F54A-7DA13DF36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1005</a:t>
            </a:r>
          </a:p>
        </p:txBody>
      </p:sp>
      <p:graphicFrame>
        <p:nvGraphicFramePr>
          <p:cNvPr id="13" name="Q2 Fra hvilke kanaler får du informasjon om friluftsliv?" descr="3505dbb5-84ba-4f03-9964-af96c4e51313 Q2 Fra hvilke kanaler får du informasjon om friluftsliv?">
            <a:extLst>
              <a:ext uri="{FF2B5EF4-FFF2-40B4-BE49-F238E27FC236}">
                <a16:creationId xmlns:a16="http://schemas.microsoft.com/office/drawing/2014/main" id="{C6A84B2D-E3A8-EC7C-0EA1-6D48930C27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7143636"/>
              </p:ext>
            </p:extLst>
          </p:nvPr>
        </p:nvGraphicFramePr>
        <p:xfrm>
          <a:off x="8148637" y="1557337"/>
          <a:ext cx="3241761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63322-08A8-F9EF-B911-89D60EC32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utendørs, vann, innsjø, sport&#10;&#10;Automatisk generert beskrivelse">
            <a:extLst>
              <a:ext uri="{FF2B5EF4-FFF2-40B4-BE49-F238E27FC236}">
                <a16:creationId xmlns:a16="http://schemas.microsoft.com/office/drawing/2014/main" id="{AF0D2E7F-A6A6-00B5-4488-43E762769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4704" b="10684"/>
          <a:stretch/>
        </p:blipFill>
        <p:spPr>
          <a:xfrm>
            <a:off x="-20003" y="87282"/>
            <a:ext cx="12151354" cy="6799811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46354B-372C-A40B-7295-5DD87004698E}"/>
              </a:ext>
            </a:extLst>
          </p:cNvPr>
          <p:cNvSpPr/>
          <p:nvPr/>
        </p:nvSpPr>
        <p:spPr>
          <a:xfrm>
            <a:off x="-20003" y="58189"/>
            <a:ext cx="12151353" cy="6799810"/>
          </a:xfrm>
          <a:prstGeom prst="rect">
            <a:avLst/>
          </a:prstGeom>
          <a:solidFill>
            <a:schemeClr val="bg2">
              <a:lumMod val="10000"/>
              <a:alpha val="59000"/>
            </a:schemeClr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1661BA0-96DA-A216-943F-1B2F91E0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/>
              </a:rPr>
              <a:t>Friluftslivets år 2025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348FD47-2E74-FA12-E649-0FCBF2F13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6466" y="6241525"/>
            <a:ext cx="426601" cy="4248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9778511-F9E8-5EBC-4817-4BBA191CBEC7}"/>
              </a:ext>
            </a:extLst>
          </p:cNvPr>
          <p:cNvSpPr/>
          <p:nvPr/>
        </p:nvSpPr>
        <p:spPr>
          <a:xfrm>
            <a:off x="854942" y="4025900"/>
            <a:ext cx="914400" cy="9144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E0EB5BB-8416-1CB6-63B4-2D9FDAEF14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287343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4 Har du hørt om Friluftslivets år 2025? title" descr="Title: a0c0a262-39fa-4d83-a434-061f680f2829 Q4 Har du hørt om Friluftslivets år 2025?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840 000 personer har hørt om Friluftslivets år 2025 – størst andel blant de eldste</a:t>
            </a:r>
            <a:endParaRPr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85E2B3C-12B8-96DD-BDED-E13C34594B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Q4 Har du hørt om Friluftslivets år 2025? / Q5 Hvor har du hørt om Friluftslivets år 2025?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04A8ADC-AA0F-B83C-2DB0-4A2C31488F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1005/ 187</a:t>
            </a:r>
          </a:p>
        </p:txBody>
      </p:sp>
      <p:graphicFrame>
        <p:nvGraphicFramePr>
          <p:cNvPr id="7" name="Q5 Hvor har du hørt om Friluftslivets år 2025?" descr="c1a9f0f9-4d04-41da-9357-f9bd10ac0d84 Q5 Hvor har du hørt om Friluftslivets år 2025?">
            <a:extLst>
              <a:ext uri="{FF2B5EF4-FFF2-40B4-BE49-F238E27FC236}">
                <a16:creationId xmlns:a16="http://schemas.microsoft.com/office/drawing/2014/main" id="{65C797A2-3D97-9E4E-F468-D86D214ADA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459083"/>
              </p:ext>
            </p:extLst>
          </p:nvPr>
        </p:nvGraphicFramePr>
        <p:xfrm>
          <a:off x="4475163" y="1557338"/>
          <a:ext cx="6913562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Ellipse 7">
            <a:extLst>
              <a:ext uri="{FF2B5EF4-FFF2-40B4-BE49-F238E27FC236}">
                <a16:creationId xmlns:a16="http://schemas.microsoft.com/office/drawing/2014/main" id="{3D8C4C82-23E6-F2EF-FAED-F152DDC36B5F}"/>
              </a:ext>
            </a:extLst>
          </p:cNvPr>
          <p:cNvSpPr/>
          <p:nvPr/>
        </p:nvSpPr>
        <p:spPr>
          <a:xfrm>
            <a:off x="1639775" y="1649186"/>
            <a:ext cx="1538514" cy="153851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3200" b="1" dirty="0">
                <a:latin typeface="Century Gothic" panose="020B0502020202020204" pitchFamily="34" charset="0"/>
              </a:rPr>
              <a:t>19 %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BAF6520-20A3-F834-5B00-CD70C41918B6}"/>
              </a:ext>
            </a:extLst>
          </p:cNvPr>
          <p:cNvSpPr txBox="1"/>
          <p:nvPr/>
        </p:nvSpPr>
        <p:spPr>
          <a:xfrm>
            <a:off x="854917" y="3356409"/>
            <a:ext cx="3229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har hørt om Friluftslivets år 2025.</a:t>
            </a:r>
          </a:p>
        </p:txBody>
      </p:sp>
      <p:graphicFrame>
        <p:nvGraphicFramePr>
          <p:cNvPr id="10" name="Q8 Har du hørt om allemannsretten?" descr="6c13894d-4920-4646-b4e7-72f3315d391c Q8 Har du hørt om allemannsretten?">
            <a:extLst>
              <a:ext uri="{FF2B5EF4-FFF2-40B4-BE49-F238E27FC236}">
                <a16:creationId xmlns:a16="http://schemas.microsoft.com/office/drawing/2014/main" id="{70E023D8-5B69-283B-28B8-3728F33AB3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5185970"/>
              </p:ext>
            </p:extLst>
          </p:nvPr>
        </p:nvGraphicFramePr>
        <p:xfrm>
          <a:off x="850901" y="3855318"/>
          <a:ext cx="3233448" cy="2054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Pil: høyre 12">
            <a:extLst>
              <a:ext uri="{FF2B5EF4-FFF2-40B4-BE49-F238E27FC236}">
                <a16:creationId xmlns:a16="http://schemas.microsoft.com/office/drawing/2014/main" id="{196949E7-051A-B0B9-62F3-DF69BA811849}"/>
              </a:ext>
            </a:extLst>
          </p:cNvPr>
          <p:cNvSpPr/>
          <p:nvPr/>
        </p:nvSpPr>
        <p:spPr>
          <a:xfrm>
            <a:off x="3471126" y="2170793"/>
            <a:ext cx="711199" cy="4953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3A03039-5D01-E0B1-1B28-A806DA49D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15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7FB950A0-94C8-6539-EB76-FD60E851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Topp tre nye aktiviteter i Friluftslivets år 2025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479ED27-0B8C-63CA-B79A-E41AF357D96B}"/>
              </a:ext>
            </a:extLst>
          </p:cNvPr>
          <p:cNvSpPr/>
          <p:nvPr/>
        </p:nvSpPr>
        <p:spPr>
          <a:xfrm>
            <a:off x="1437145" y="2273300"/>
            <a:ext cx="2012950" cy="20129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35 %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677CEBD-430D-A278-4A7E-E8DEF2B3AB09}"/>
              </a:ext>
            </a:extLst>
          </p:cNvPr>
          <p:cNvSpPr/>
          <p:nvPr/>
        </p:nvSpPr>
        <p:spPr>
          <a:xfrm>
            <a:off x="5078869" y="2273300"/>
            <a:ext cx="2012950" cy="20129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29 %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FED92FB-9783-FB02-5B33-2A89B08D6A7A}"/>
              </a:ext>
            </a:extLst>
          </p:cNvPr>
          <p:cNvSpPr/>
          <p:nvPr/>
        </p:nvSpPr>
        <p:spPr>
          <a:xfrm>
            <a:off x="8720595" y="2273300"/>
            <a:ext cx="2012950" cy="20129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18 %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A578F26-56EC-CAD0-E755-A11704AAA69B}"/>
              </a:ext>
            </a:extLst>
          </p:cNvPr>
          <p:cNvSpPr txBox="1"/>
          <p:nvPr/>
        </p:nvSpPr>
        <p:spPr>
          <a:xfrm>
            <a:off x="839788" y="4686300"/>
            <a:ext cx="324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Century Gothic" panose="020B0502020202020204" pitchFamily="34" charset="0"/>
              </a:rPr>
              <a:t>Tur i mark eller skog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18F38927-9958-A562-7BE2-74A83D410091}"/>
              </a:ext>
            </a:extLst>
          </p:cNvPr>
          <p:cNvSpPr txBox="1"/>
          <p:nvPr/>
        </p:nvSpPr>
        <p:spPr>
          <a:xfrm>
            <a:off x="4464508" y="4697030"/>
            <a:ext cx="324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Century Gothic" panose="020B0502020202020204" pitchFamily="34" charset="0"/>
              </a:rPr>
              <a:t>Gå tur i eget nærområde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52D6EA4-C240-A1C8-4116-AB71BF4419C4}"/>
              </a:ext>
            </a:extLst>
          </p:cNvPr>
          <p:cNvSpPr txBox="1"/>
          <p:nvPr/>
        </p:nvSpPr>
        <p:spPr>
          <a:xfrm>
            <a:off x="8137982" y="4686300"/>
            <a:ext cx="324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latin typeface="Century Gothic" panose="020B0502020202020204" pitchFamily="34" charset="0"/>
              </a:rPr>
              <a:t>Camping eller telttur</a:t>
            </a:r>
          </a:p>
        </p:txBody>
      </p:sp>
    </p:spTree>
    <p:extLst>
      <p:ext uri="{BB962C8B-B14F-4D97-AF65-F5344CB8AC3E}">
        <p14:creationId xmlns:p14="http://schemas.microsoft.com/office/powerpoint/2010/main" val="14111473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6 Hvilke nye aktiviteter planlegger du å prøve i Friluftslivets år 2025? title" descr="Title: 0019658a-119a-4a93-94ff-cd59d4786a02 Q6 Hvilke nye aktiviteter planlegger du å prøve i Friluftslivets år 2025?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Skogstur mest populært blant nye aktiviteter </a:t>
            </a:r>
            <a:endParaRPr dirty="0"/>
          </a:p>
        </p:txBody>
      </p:sp>
      <p:graphicFrame>
        <p:nvGraphicFramePr>
          <p:cNvPr id="4" name="Q6 Hvilke nye aktiviteter planlegger du å prøve i Friluftslivets år 2025?" descr="0019658a-119a-4a93-94ff-cd59d4786a02 Q6 Hvilke nye aktiviteter planlegger du å prøve i Friluftslivets år 2025?">
            <a:extLst>
              <a:ext uri="{FF2B5EF4-FFF2-40B4-BE49-F238E27FC236}">
                <a16:creationId xmlns:a16="http://schemas.microsoft.com/office/drawing/2014/main" id="{C0142530-4381-41F2-B4C0-E710381C69D4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272552201"/>
              </p:ext>
            </p:extLst>
          </p:nvPr>
        </p:nvGraphicFramePr>
        <p:xfrm>
          <a:off x="850900" y="1557338"/>
          <a:ext cx="10537825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468FBDC-7D93-63FF-60AF-B0C35DDE68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Q6 Hvilke nye aktiviteter planlegger du å prøve i Friluftslivets år 2025?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27B57D5-8F17-4EF0-BCA7-724AF24F72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187</a:t>
            </a:r>
          </a:p>
        </p:txBody>
      </p:sp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90FA1996-C608-F281-4E23-27A88760996D}"/>
              </a:ext>
            </a:extLst>
          </p:cNvPr>
          <p:cNvSpPr/>
          <p:nvPr/>
        </p:nvSpPr>
        <p:spPr>
          <a:xfrm>
            <a:off x="8642350" y="1016001"/>
            <a:ext cx="2699497" cy="1742845"/>
          </a:xfrm>
          <a:custGeom>
            <a:avLst/>
            <a:gdLst>
              <a:gd name="connsiteX0" fmla="*/ 0 w 2641210"/>
              <a:gd name="connsiteY0" fmla="*/ 0 h 1742593"/>
              <a:gd name="connsiteX1" fmla="*/ 2343150 w 2641210"/>
              <a:gd name="connsiteY1" fmla="*/ 850900 h 1742593"/>
              <a:gd name="connsiteX2" fmla="*/ 2514600 w 2641210"/>
              <a:gd name="connsiteY2" fmla="*/ 1676400 h 1742593"/>
              <a:gd name="connsiteX3" fmla="*/ 1473200 w 2641210"/>
              <a:gd name="connsiteY3" fmla="*/ 1631950 h 1742593"/>
              <a:gd name="connsiteX0" fmla="*/ 0 w 2641210"/>
              <a:gd name="connsiteY0" fmla="*/ 0 h 1708919"/>
              <a:gd name="connsiteX1" fmla="*/ 2343150 w 2641210"/>
              <a:gd name="connsiteY1" fmla="*/ 850900 h 1708919"/>
              <a:gd name="connsiteX2" fmla="*/ 2514600 w 2641210"/>
              <a:gd name="connsiteY2" fmla="*/ 1676400 h 1708919"/>
              <a:gd name="connsiteX3" fmla="*/ 1327150 w 2641210"/>
              <a:gd name="connsiteY3" fmla="*/ 1422400 h 1708919"/>
              <a:gd name="connsiteX0" fmla="*/ 0 w 2641210"/>
              <a:gd name="connsiteY0" fmla="*/ 0 h 1722672"/>
              <a:gd name="connsiteX1" fmla="*/ 2343150 w 2641210"/>
              <a:gd name="connsiteY1" fmla="*/ 850900 h 1722672"/>
              <a:gd name="connsiteX2" fmla="*/ 2514600 w 2641210"/>
              <a:gd name="connsiteY2" fmla="*/ 1676400 h 1722672"/>
              <a:gd name="connsiteX3" fmla="*/ 1327150 w 2641210"/>
              <a:gd name="connsiteY3" fmla="*/ 1422400 h 1722672"/>
              <a:gd name="connsiteX0" fmla="*/ 0 w 2641210"/>
              <a:gd name="connsiteY0" fmla="*/ 0 h 1742845"/>
              <a:gd name="connsiteX1" fmla="*/ 2343150 w 2641210"/>
              <a:gd name="connsiteY1" fmla="*/ 850900 h 1742845"/>
              <a:gd name="connsiteX2" fmla="*/ 2514600 w 2641210"/>
              <a:gd name="connsiteY2" fmla="*/ 1676400 h 1742845"/>
              <a:gd name="connsiteX3" fmla="*/ 1327150 w 2641210"/>
              <a:gd name="connsiteY3" fmla="*/ 1422400 h 1742845"/>
              <a:gd name="connsiteX0" fmla="*/ 0 w 2699497"/>
              <a:gd name="connsiteY0" fmla="*/ 0 h 1742845"/>
              <a:gd name="connsiteX1" fmla="*/ 2343150 w 2699497"/>
              <a:gd name="connsiteY1" fmla="*/ 850900 h 1742845"/>
              <a:gd name="connsiteX2" fmla="*/ 2603500 w 2699497"/>
              <a:gd name="connsiteY2" fmla="*/ 1676400 h 1742845"/>
              <a:gd name="connsiteX3" fmla="*/ 1327150 w 2699497"/>
              <a:gd name="connsiteY3" fmla="*/ 1422400 h 174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9497" h="1742845">
                <a:moveTo>
                  <a:pt x="0" y="0"/>
                </a:moveTo>
                <a:cubicBezTo>
                  <a:pt x="962025" y="285750"/>
                  <a:pt x="1909233" y="571500"/>
                  <a:pt x="2343150" y="850900"/>
                </a:cubicBezTo>
                <a:cubicBezTo>
                  <a:pt x="2777067" y="1130300"/>
                  <a:pt x="2748492" y="1546225"/>
                  <a:pt x="2603500" y="1676400"/>
                </a:cubicBezTo>
                <a:cubicBezTo>
                  <a:pt x="2458508" y="1806575"/>
                  <a:pt x="1686454" y="1757362"/>
                  <a:pt x="1327150" y="1422400"/>
                </a:cubicBezTo>
              </a:path>
            </a:pathLst>
          </a:custGeom>
          <a:noFill/>
          <a:ln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26FD0-6EBD-A092-A184-0D23314C8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utendørs, sky, himmel, landskap&#10;&#10;Automatisk generert beskrivelse">
            <a:extLst>
              <a:ext uri="{FF2B5EF4-FFF2-40B4-BE49-F238E27FC236}">
                <a16:creationId xmlns:a16="http://schemas.microsoft.com/office/drawing/2014/main" id="{1B30D49E-7811-92A8-8F0C-1685B0951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" t="2667" r="-82" b="7333"/>
          <a:stretch/>
        </p:blipFill>
        <p:spPr>
          <a:xfrm>
            <a:off x="0" y="58189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CB01B1E3-2487-4CAC-78F6-53A028365373}"/>
              </a:ext>
            </a:extLst>
          </p:cNvPr>
          <p:cNvSpPr/>
          <p:nvPr/>
        </p:nvSpPr>
        <p:spPr>
          <a:xfrm>
            <a:off x="-20002" y="58189"/>
            <a:ext cx="12192000" cy="6799810"/>
          </a:xfrm>
          <a:prstGeom prst="rect">
            <a:avLst/>
          </a:prstGeom>
          <a:solidFill>
            <a:schemeClr val="bg2">
              <a:lumMod val="10000"/>
              <a:alpha val="59000"/>
            </a:schemeClr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FF2269B-77F9-8FFF-2B70-59FE19FF4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/>
              </a:rPr>
              <a:t>Allemannsretten 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FE964AB-3A85-BA02-0306-3B467B813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6466" y="6241525"/>
            <a:ext cx="426601" cy="4248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F015C42-B792-9136-4072-EF516D27A056}"/>
              </a:ext>
            </a:extLst>
          </p:cNvPr>
          <p:cNvSpPr/>
          <p:nvPr/>
        </p:nvSpPr>
        <p:spPr>
          <a:xfrm>
            <a:off x="854942" y="4025900"/>
            <a:ext cx="914400" cy="9144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2C9BB5F-639B-97E2-ED88-4DA47B5B5D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260051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8 Har du hørt om allemannsretten? title" descr="Title: 6c13894d-4920-4646-b4e7-72f3315d391c Q8 Har du hørt om allemannsretten?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Allemannsretten er godt kjent i befolkningen</a:t>
            </a:r>
            <a:endParaRPr dirty="0"/>
          </a:p>
        </p:txBody>
      </p:sp>
      <p:graphicFrame>
        <p:nvGraphicFramePr>
          <p:cNvPr id="4" name="Q8 Har du hørt om allemannsretten?" descr="6c13894d-4920-4646-b4e7-72f3315d391c Q8 Har du hørt om allemannsretten?">
            <a:extLst>
              <a:ext uri="{FF2B5EF4-FFF2-40B4-BE49-F238E27FC236}">
                <a16:creationId xmlns:a16="http://schemas.microsoft.com/office/drawing/2014/main" id="{C0142530-4381-41F2-B4C0-E710381C69D4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175633296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9A9C165-9F47-45F7-B471-954A6E6240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Q8 Har du hørt om allemannsretten?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BB24AFD1-89C0-899E-284B-7A8132582A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1005</a:t>
            </a:r>
          </a:p>
        </p:txBody>
      </p:sp>
      <p:graphicFrame>
        <p:nvGraphicFramePr>
          <p:cNvPr id="8" name="Q2 Fra hvilke kanaler får du informasjon om friluftsliv?" descr="3505dbb5-84ba-4f03-9964-af96c4e51313 Q2 Fra hvilke kanaler får du informasjon om friluftsliv?">
            <a:extLst>
              <a:ext uri="{FF2B5EF4-FFF2-40B4-BE49-F238E27FC236}">
                <a16:creationId xmlns:a16="http://schemas.microsoft.com/office/drawing/2014/main" id="{A7A3B7C7-24F4-60D1-D492-4705BC1F55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554531"/>
              </p:ext>
            </p:extLst>
          </p:nvPr>
        </p:nvGraphicFramePr>
        <p:xfrm>
          <a:off x="8148637" y="1557337"/>
          <a:ext cx="3241761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7D5A9C1-56DE-A91D-B6DB-A44D23E0D4A7}"/>
              </a:ext>
            </a:extLst>
          </p:cNvPr>
          <p:cNvSpPr/>
          <p:nvPr/>
        </p:nvSpPr>
        <p:spPr>
          <a:xfrm>
            <a:off x="8148638" y="0"/>
            <a:ext cx="404336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46DA7759-AF65-97DF-13F2-EE53CE9DFCF7}"/>
              </a:ext>
            </a:extLst>
          </p:cNvPr>
          <p:cNvSpPr txBox="1">
            <a:spLocks/>
          </p:cNvSpPr>
          <p:nvPr/>
        </p:nvSpPr>
        <p:spPr>
          <a:xfrm>
            <a:off x="8148638" y="1558091"/>
            <a:ext cx="3240087" cy="3966409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dirty="0"/>
              <a:t>Tre av fire nordmenn forstår sporløs ferdsel som å nyte naturen uten å etterlate spor eller avfall. Deretter er det jevnt distribuert blant de andre definisjonene. </a:t>
            </a:r>
          </a:p>
          <a:p>
            <a:r>
              <a:rPr lang="nb-NO" sz="1400" dirty="0"/>
              <a:t>Annen betydning:</a:t>
            </a:r>
          </a:p>
          <a:p>
            <a:pPr lvl="1"/>
            <a:r>
              <a:rPr lang="nb-NO" sz="1000" dirty="0"/>
              <a:t>Uten mobiltelefon</a:t>
            </a:r>
          </a:p>
          <a:p>
            <a:pPr lvl="1"/>
            <a:r>
              <a:rPr lang="nb-NO" sz="1000" dirty="0"/>
              <a:t>etterlate naturen som den var eller bedre enn da du var der. (ta med søppel, også andres hvis jeg finner noe, </a:t>
            </a:r>
            <a:r>
              <a:rPr lang="nb-NO" sz="1000" dirty="0" err="1"/>
              <a:t>etc</a:t>
            </a:r>
            <a:r>
              <a:rPr lang="nb-NO" sz="1000" dirty="0"/>
              <a:t>)</a:t>
            </a:r>
          </a:p>
          <a:p>
            <a:pPr lvl="1"/>
            <a:r>
              <a:rPr lang="nb-NO" sz="1000" dirty="0"/>
              <a:t>Leve i ett med naturen</a:t>
            </a:r>
          </a:p>
          <a:p>
            <a:pPr lvl="1"/>
            <a:r>
              <a:rPr lang="nb-NO" sz="1000" dirty="0"/>
              <a:t>Etterlate naturen i bedre stand enn man fant den</a:t>
            </a:r>
          </a:p>
          <a:p>
            <a:pPr lvl="1"/>
            <a:r>
              <a:rPr lang="nb-NO" sz="1000" dirty="0"/>
              <a:t>Å flytte seg omkring i verden uten å kunne bli sporet</a:t>
            </a:r>
          </a:p>
          <a:p>
            <a:pPr lvl="1"/>
            <a:r>
              <a:rPr lang="nb-NO" sz="1000" dirty="0"/>
              <a:t>Vi etterlater naturen slik den var da vi kom</a:t>
            </a:r>
          </a:p>
          <a:p>
            <a:pPr lvl="1"/>
            <a:r>
              <a:rPr lang="nb-NO" sz="1000" dirty="0"/>
              <a:t>Ta en spontan tur uten å ha satt en løype</a:t>
            </a:r>
          </a:p>
          <a:p>
            <a:pPr lvl="1"/>
            <a:r>
              <a:rPr lang="nb-NO" sz="1000" dirty="0"/>
              <a:t>Fotografere dyr og fugler fra kamuflasje.</a:t>
            </a:r>
          </a:p>
          <a:p>
            <a:pPr lvl="1"/>
            <a:endParaRPr lang="nb-NO" sz="1000" dirty="0"/>
          </a:p>
          <a:p>
            <a:endParaRPr lang="nb-NO" sz="1400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FC938B9-F5CA-76C0-1C68-41C778F89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6466" y="6241525"/>
            <a:ext cx="426601" cy="424800"/>
          </a:xfrm>
          <a:prstGeom prst="rect">
            <a:avLst/>
          </a:prstGeom>
        </p:spPr>
      </p:pic>
      <p:sp>
        <p:nvSpPr>
          <p:cNvPr id="2" name="Q7 Hva betyr sporløs ferdsel for deg? title" descr="Title: 5e0078cb-b7b3-41ff-bb8e-f4adadbd88f4 Q7 Hva betyr sporløs ferdsel for deg?"/>
          <p:cNvSpPr>
            <a:spLocks noGrp="1"/>
          </p:cNvSpPr>
          <p:nvPr>
            <p:ph type="title"/>
          </p:nvPr>
        </p:nvSpPr>
        <p:spPr>
          <a:xfrm>
            <a:off x="850443" y="353094"/>
            <a:ext cx="10533605" cy="842312"/>
          </a:xfrm>
        </p:spPr>
        <p:txBody>
          <a:bodyPr>
            <a:normAutofit fontScale="90000"/>
          </a:bodyPr>
          <a:lstStyle/>
          <a:p>
            <a:r>
              <a:rPr lang="nb-NO" dirty="0"/>
              <a:t>De fleste forstår sporløs ferdsel som å ikke etterlate spor eller avfall</a:t>
            </a:r>
            <a:endParaRPr dirty="0"/>
          </a:p>
        </p:txBody>
      </p:sp>
      <p:graphicFrame>
        <p:nvGraphicFramePr>
          <p:cNvPr id="4" name="Q7 Hva betyr sporløs ferdsel for deg?" descr="5e0078cb-b7b3-41ff-bb8e-f4adadbd88f4 Q7 Hva betyr sporløs ferdsel for deg?">
            <a:extLst>
              <a:ext uri="{FF2B5EF4-FFF2-40B4-BE49-F238E27FC236}">
                <a16:creationId xmlns:a16="http://schemas.microsoft.com/office/drawing/2014/main" id="{C0142530-4381-41F2-B4C0-E710381C69D4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4184060333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CB16949-5A28-6393-47AE-1CB7F044D5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Q7 Hva betyr sporløs ferdsel for deg?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F83C004-8113-73BD-9921-0749835E8A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1005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7A4A2FE6-3EDC-BC86-4035-9F399F67E73B}"/>
              </a:ext>
            </a:extLst>
          </p:cNvPr>
          <p:cNvSpPr txBox="1">
            <a:spLocks/>
          </p:cNvSpPr>
          <p:nvPr/>
        </p:nvSpPr>
        <p:spPr>
          <a:xfrm>
            <a:off x="850443" y="3057057"/>
            <a:ext cx="10538282" cy="8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INNHOLD</a:t>
            </a: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AD634721-32E3-FE9C-45AD-D5B06831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2</a:t>
            </a:fld>
            <a:endParaRPr lang="nb-NO"/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E3B16AB4-47D2-DF0A-5F52-2E06F1C62C09}"/>
              </a:ext>
            </a:extLst>
          </p:cNvPr>
          <p:cNvGrpSpPr/>
          <p:nvPr/>
        </p:nvGrpSpPr>
        <p:grpSpPr>
          <a:xfrm>
            <a:off x="4846162" y="1451800"/>
            <a:ext cx="5144969" cy="3954400"/>
            <a:chOff x="4846162" y="1874100"/>
            <a:chExt cx="5144969" cy="3954400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B1F281A0-9ED3-8E82-D0D7-66E8A4D7C2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6162" y="1874100"/>
              <a:ext cx="576000" cy="576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2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90A5A483-09F6-5789-F865-854B8F0E06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6162" y="2718700"/>
              <a:ext cx="576000" cy="576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28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2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" name="Ellipse 5">
              <a:hlinkClick r:id="" action="ppaction://noaction"/>
              <a:extLst>
                <a:ext uri="{FF2B5EF4-FFF2-40B4-BE49-F238E27FC236}">
                  <a16:creationId xmlns:a16="http://schemas.microsoft.com/office/drawing/2014/main" id="{53A596A3-1F58-00BB-4166-C28F022006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6162" y="4407900"/>
              <a:ext cx="576000" cy="576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2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4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052FE40D-DC84-273F-F59C-9C15897BFC5D}"/>
                </a:ext>
              </a:extLst>
            </p:cNvPr>
            <p:cNvSpPr txBox="1"/>
            <p:nvPr/>
          </p:nvSpPr>
          <p:spPr>
            <a:xfrm>
              <a:off x="5726682" y="1977434"/>
              <a:ext cx="35712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b="1" dirty="0">
                  <a:latin typeface="Century Gothic" panose="020B0502020202020204" pitchFamily="34" charset="0"/>
                </a:rPr>
                <a:t>Om studien</a:t>
              </a:r>
              <a:endParaRPr lang="en-US" sz="20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98712BF1-E812-7D6A-91A5-2AC999D0F0CE}"/>
                </a:ext>
              </a:extLst>
            </p:cNvPr>
            <p:cNvSpPr txBox="1"/>
            <p:nvPr/>
          </p:nvSpPr>
          <p:spPr>
            <a:xfrm>
              <a:off x="5720108" y="2822034"/>
              <a:ext cx="42710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b="1" dirty="0">
                  <a:latin typeface="Century Gothic" panose="020B0502020202020204" pitchFamily="34" charset="0"/>
                </a:rPr>
                <a:t>Dagens friluftsliv </a:t>
              </a:r>
              <a:endParaRPr lang="en-US" sz="20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89CC23D2-1867-2B24-0DA4-C8F02CA8B5EA}"/>
                </a:ext>
              </a:extLst>
            </p:cNvPr>
            <p:cNvSpPr txBox="1"/>
            <p:nvPr/>
          </p:nvSpPr>
          <p:spPr>
            <a:xfrm>
              <a:off x="5720109" y="4511234"/>
              <a:ext cx="35712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b="1" dirty="0">
                  <a:latin typeface="Century Gothic" panose="020B0502020202020204" pitchFamily="34" charset="0"/>
                </a:rPr>
                <a:t>Allemannsretten</a:t>
              </a:r>
              <a:endParaRPr lang="en-US" sz="20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BD55E71C-06B9-E6A2-DD3A-E1443EB475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6162" y="3563300"/>
              <a:ext cx="576000" cy="576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2800" b="1">
                  <a:solidFill>
                    <a:schemeClr val="tx1"/>
                  </a:solidFill>
                  <a:latin typeface="Century Gothic" panose="020B0502020202020204" pitchFamily="34" charset="0"/>
                </a:rPr>
                <a:t>3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9298E557-4B76-FA4A-752C-2CB36A71D560}"/>
                </a:ext>
              </a:extLst>
            </p:cNvPr>
            <p:cNvSpPr txBox="1"/>
            <p:nvPr/>
          </p:nvSpPr>
          <p:spPr>
            <a:xfrm>
              <a:off x="5720109" y="3666634"/>
              <a:ext cx="42710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b="1" dirty="0">
                  <a:latin typeface="Century Gothic" panose="020B0502020202020204" pitchFamily="34" charset="0"/>
                </a:rPr>
                <a:t>Friluftslivets år 2025</a:t>
              </a:r>
              <a:endParaRPr lang="en-US" sz="20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7" name="Ellipse 6">
              <a:hlinkClick r:id="" action="ppaction://noaction"/>
              <a:extLst>
                <a:ext uri="{FF2B5EF4-FFF2-40B4-BE49-F238E27FC236}">
                  <a16:creationId xmlns:a16="http://schemas.microsoft.com/office/drawing/2014/main" id="{BD92C38E-6F55-3670-A7C6-C8131A0A50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52735" y="5252500"/>
              <a:ext cx="576000" cy="576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2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5</a:t>
              </a:r>
              <a:endParaRPr lang="en-US" sz="28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73633A99-B120-48BE-5B6B-106667D4A2A3}"/>
                </a:ext>
              </a:extLst>
            </p:cNvPr>
            <p:cNvSpPr txBox="1"/>
            <p:nvPr/>
          </p:nvSpPr>
          <p:spPr>
            <a:xfrm>
              <a:off x="5726682" y="5355834"/>
              <a:ext cx="35712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b="1" dirty="0">
                  <a:latin typeface="Century Gothic" panose="020B0502020202020204" pitchFamily="34" charset="0"/>
                </a:rPr>
                <a:t>Bevisst friluftsliv </a:t>
              </a:r>
              <a:endParaRPr lang="en-US" sz="20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35779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C5A56-7A05-D675-F29C-AD59A4A60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ildsted, flamme, leirbål, Aske&#10;&#10;Automatisk generert beskrivelse">
            <a:extLst>
              <a:ext uri="{FF2B5EF4-FFF2-40B4-BE49-F238E27FC236}">
                <a16:creationId xmlns:a16="http://schemas.microsoft.com/office/drawing/2014/main" id="{AC0FD49F-38C8-676A-0B94-836BFD165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6617" r="890" b="9618"/>
          <a:stretch/>
        </p:blipFill>
        <p:spPr>
          <a:xfrm>
            <a:off x="0" y="11642"/>
            <a:ext cx="12171676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7FD7437-A78D-3540-B9D1-3685D56CE2B6}"/>
              </a:ext>
            </a:extLst>
          </p:cNvPr>
          <p:cNvSpPr/>
          <p:nvPr/>
        </p:nvSpPr>
        <p:spPr>
          <a:xfrm>
            <a:off x="20324" y="29095"/>
            <a:ext cx="12171676" cy="6799810"/>
          </a:xfrm>
          <a:prstGeom prst="rect">
            <a:avLst/>
          </a:prstGeom>
          <a:solidFill>
            <a:schemeClr val="bg2">
              <a:lumMod val="10000"/>
              <a:alpha val="59000"/>
            </a:schemeClr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593062-7AE5-0EB2-5093-B45F73D93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/>
              </a:rPr>
              <a:t>Bevisst friluftsliv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2837279-D8CB-6649-AFA6-664A67494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6466" y="6241525"/>
            <a:ext cx="426601" cy="4248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70FC89F-FA66-892E-9EB2-26B9A8AA0FF9}"/>
              </a:ext>
            </a:extLst>
          </p:cNvPr>
          <p:cNvSpPr/>
          <p:nvPr/>
        </p:nvSpPr>
        <p:spPr>
          <a:xfrm>
            <a:off x="854942" y="4025900"/>
            <a:ext cx="914400" cy="9144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03607CA-F1FC-A52F-C870-8AEE4C362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414269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9A Når du er ute i naturen og skal spise eller drikke, bruker du vanligvis engangsprodukter eller flergangsprodukter (som matboks, termosflaske eller spork)? title" descr="Title: 1935830b-8e07-47e1-a197-d68b0f544e95 Q9A Når du er ute i naturen og skal spise eller drikke, bruker du vanligvis engangsprodukter eller flergangsprodukter (som matboks, termosflaske eller spork)?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Engangsprodukter er tilsynelatende lite utbredt i naturen</a:t>
            </a:r>
            <a:endParaRPr dirty="0"/>
          </a:p>
        </p:txBody>
      </p:sp>
      <p:graphicFrame>
        <p:nvGraphicFramePr>
          <p:cNvPr id="4" name="Q9A Når du er ute i naturen og skal spise eller drikke, bruker du vanligvis engangsprodukter eller flergangsprodukter (som matboks, termosflaske eller spork)?" descr="1935830b-8e07-47e1-a197-d68b0f544e95 Q9A Når du er ute i naturen og skal spise eller drikke, bruker du vanligvis engangsprodukter eller flergangsprodukter (som matboks, termosflaske eller spork)?">
            <a:extLst>
              <a:ext uri="{FF2B5EF4-FFF2-40B4-BE49-F238E27FC236}">
                <a16:creationId xmlns:a16="http://schemas.microsoft.com/office/drawing/2014/main" id="{C0142530-4381-41F2-B4C0-E710381C69D4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2449889934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A18E855-6555-8548-4ECE-695ECA941D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Q9A Når du er ute i naturen og skal spise eller drikke, bruker du vanligvis engangsprodukter eller flergangsprodukter (som matboks, termosflaske eller </a:t>
            </a:r>
            <a:r>
              <a:rPr lang="nb-NO" dirty="0" err="1"/>
              <a:t>spork</a:t>
            </a:r>
            <a:r>
              <a:rPr lang="nb-NO" dirty="0"/>
              <a:t>)?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8EDE0E1-06FD-D8DF-C48A-819E67B3D3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987</a:t>
            </a:r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F4F3A61E-25CB-8E91-4423-93ECD228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383898"/>
              </p:ext>
            </p:extLst>
          </p:nvPr>
        </p:nvGraphicFramePr>
        <p:xfrm>
          <a:off x="6432551" y="3479800"/>
          <a:ext cx="5002307" cy="920750"/>
        </p:xfrm>
        <a:graphic>
          <a:graphicData uri="http://schemas.openxmlformats.org/drawingml/2006/table">
            <a:tbl>
              <a:tblPr/>
              <a:tblGrid>
                <a:gridCol w="1079499">
                  <a:extLst>
                    <a:ext uri="{9D8B030D-6E8A-4147-A177-3AD203B41FA5}">
                      <a16:colId xmlns:a16="http://schemas.microsoft.com/office/drawing/2014/main" val="3251715048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444641181"/>
                    </a:ext>
                  </a:extLst>
                </a:gridCol>
                <a:gridCol w="434913">
                  <a:extLst>
                    <a:ext uri="{9D8B030D-6E8A-4147-A177-3AD203B41FA5}">
                      <a16:colId xmlns:a16="http://schemas.microsoft.com/office/drawing/2014/main" val="1218627378"/>
                    </a:ext>
                  </a:extLst>
                </a:gridCol>
                <a:gridCol w="617569">
                  <a:extLst>
                    <a:ext uri="{9D8B030D-6E8A-4147-A177-3AD203B41FA5}">
                      <a16:colId xmlns:a16="http://schemas.microsoft.com/office/drawing/2014/main" val="3565188320"/>
                    </a:ext>
                  </a:extLst>
                </a:gridCol>
                <a:gridCol w="617569">
                  <a:extLst>
                    <a:ext uri="{9D8B030D-6E8A-4147-A177-3AD203B41FA5}">
                      <a16:colId xmlns:a16="http://schemas.microsoft.com/office/drawing/2014/main" val="937803678"/>
                    </a:ext>
                  </a:extLst>
                </a:gridCol>
                <a:gridCol w="617569">
                  <a:extLst>
                    <a:ext uri="{9D8B030D-6E8A-4147-A177-3AD203B41FA5}">
                      <a16:colId xmlns:a16="http://schemas.microsoft.com/office/drawing/2014/main" val="1887250845"/>
                    </a:ext>
                  </a:extLst>
                </a:gridCol>
                <a:gridCol w="617569">
                  <a:extLst>
                    <a:ext uri="{9D8B030D-6E8A-4147-A177-3AD203B41FA5}">
                      <a16:colId xmlns:a16="http://schemas.microsoft.com/office/drawing/2014/main" val="1429783714"/>
                    </a:ext>
                  </a:extLst>
                </a:gridCol>
                <a:gridCol w="617569">
                  <a:extLst>
                    <a:ext uri="{9D8B030D-6E8A-4147-A177-3AD203B41FA5}">
                      <a16:colId xmlns:a16="http://schemas.microsoft.com/office/drawing/2014/main" val="2038033520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18-29 år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30-39 år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40-49 år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50-59 år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60+ år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66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24162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Flergangsprodukter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68% ↓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79%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59% ↓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80%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27029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Engangsprodukter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13%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0716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Blanding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9417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Vet ikke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2748986"/>
                  </a:ext>
                </a:extLst>
              </a:tr>
            </a:tbl>
          </a:graphicData>
        </a:graphic>
      </p:graphicFrame>
      <p:sp>
        <p:nvSpPr>
          <p:cNvPr id="10" name="Plassholder for innhold 7">
            <a:extLst>
              <a:ext uri="{FF2B5EF4-FFF2-40B4-BE49-F238E27FC236}">
                <a16:creationId xmlns:a16="http://schemas.microsoft.com/office/drawing/2014/main" id="{BD41016F-3544-1C12-70D2-29135853B011}"/>
              </a:ext>
            </a:extLst>
          </p:cNvPr>
          <p:cNvSpPr txBox="1">
            <a:spLocks/>
          </p:cNvSpPr>
          <p:nvPr/>
        </p:nvSpPr>
        <p:spPr>
          <a:xfrm>
            <a:off x="8148638" y="1558091"/>
            <a:ext cx="3240087" cy="1680409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dirty="0"/>
              <a:t>Det er kvinner og de over 60 år som i størst grad bruker flergangsprodukter. </a:t>
            </a:r>
            <a:endParaRPr lang="nb-NO" sz="1000" dirty="0"/>
          </a:p>
          <a:p>
            <a:pPr lvl="1"/>
            <a:endParaRPr lang="nb-NO" sz="1000" dirty="0"/>
          </a:p>
          <a:p>
            <a:endParaRPr lang="nb-NO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9B Bruker du noen av disse når du er på tur? title" descr="Title: b3d8c4b3-2574-4bdc-b9ff-5f8db83042a3 Q9B Bruker du noen av disse når du er på tur?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Liten andel benytter bestikk eller kopp av plast</a:t>
            </a:r>
            <a:endParaRPr dirty="0"/>
          </a:p>
        </p:txBody>
      </p:sp>
      <p:graphicFrame>
        <p:nvGraphicFramePr>
          <p:cNvPr id="4" name="Q9B Bruker du noen av disse når du er på tur?" descr="b3d8c4b3-2574-4bdc-b9ff-5f8db83042a3 Q9B Bruker du noen av disse når du er på tur?">
            <a:extLst>
              <a:ext uri="{FF2B5EF4-FFF2-40B4-BE49-F238E27FC236}">
                <a16:creationId xmlns:a16="http://schemas.microsoft.com/office/drawing/2014/main" id="{C0142530-4381-41F2-B4C0-E710381C69D4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2054362479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F26E9E6-0969-3255-7EEE-FDDC5E1FC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Q9B Bruker du noen av disse når du er på tur?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85F5803-4F6C-BF46-28A8-BD3F3061F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987</a:t>
            </a:r>
          </a:p>
        </p:txBody>
      </p:sp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6D7B3BF0-C409-A906-3C8F-9A2418D7D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499239"/>
              </p:ext>
            </p:extLst>
          </p:nvPr>
        </p:nvGraphicFramePr>
        <p:xfrm>
          <a:off x="6095999" y="4123162"/>
          <a:ext cx="5288046" cy="1911350"/>
        </p:xfrm>
        <a:graphic>
          <a:graphicData uri="http://schemas.openxmlformats.org/drawingml/2006/table">
            <a:tbl>
              <a:tblPr/>
              <a:tblGrid>
                <a:gridCol w="1756520">
                  <a:extLst>
                    <a:ext uri="{9D8B030D-6E8A-4147-A177-3AD203B41FA5}">
                      <a16:colId xmlns:a16="http://schemas.microsoft.com/office/drawing/2014/main" val="869177401"/>
                    </a:ext>
                  </a:extLst>
                </a:gridCol>
                <a:gridCol w="379038">
                  <a:extLst>
                    <a:ext uri="{9D8B030D-6E8A-4147-A177-3AD203B41FA5}">
                      <a16:colId xmlns:a16="http://schemas.microsoft.com/office/drawing/2014/main" val="37564137"/>
                    </a:ext>
                  </a:extLst>
                </a:gridCol>
                <a:gridCol w="379038">
                  <a:extLst>
                    <a:ext uri="{9D8B030D-6E8A-4147-A177-3AD203B41FA5}">
                      <a16:colId xmlns:a16="http://schemas.microsoft.com/office/drawing/2014/main" val="3077391950"/>
                    </a:ext>
                  </a:extLst>
                </a:gridCol>
                <a:gridCol w="554690">
                  <a:extLst>
                    <a:ext uri="{9D8B030D-6E8A-4147-A177-3AD203B41FA5}">
                      <a16:colId xmlns:a16="http://schemas.microsoft.com/office/drawing/2014/main" val="3091805887"/>
                    </a:ext>
                  </a:extLst>
                </a:gridCol>
                <a:gridCol w="554690">
                  <a:extLst>
                    <a:ext uri="{9D8B030D-6E8A-4147-A177-3AD203B41FA5}">
                      <a16:colId xmlns:a16="http://schemas.microsoft.com/office/drawing/2014/main" val="3555275744"/>
                    </a:ext>
                  </a:extLst>
                </a:gridCol>
                <a:gridCol w="554690">
                  <a:extLst>
                    <a:ext uri="{9D8B030D-6E8A-4147-A177-3AD203B41FA5}">
                      <a16:colId xmlns:a16="http://schemas.microsoft.com/office/drawing/2014/main" val="3895849947"/>
                    </a:ext>
                  </a:extLst>
                </a:gridCol>
                <a:gridCol w="554690">
                  <a:extLst>
                    <a:ext uri="{9D8B030D-6E8A-4147-A177-3AD203B41FA5}">
                      <a16:colId xmlns:a16="http://schemas.microsoft.com/office/drawing/2014/main" val="390820335"/>
                    </a:ext>
                  </a:extLst>
                </a:gridCol>
                <a:gridCol w="554690">
                  <a:extLst>
                    <a:ext uri="{9D8B030D-6E8A-4147-A177-3AD203B41FA5}">
                      <a16:colId xmlns:a16="http://schemas.microsoft.com/office/drawing/2014/main" val="2207666214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18-29 år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30-39 år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40-49 år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50-59 år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60+ år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6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27625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Termosflaske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82% ↓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90%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1366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Matboks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68% ↓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81%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83%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81%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66%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36707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Emaljekopp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16% ↓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22%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26%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005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Spork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20%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26%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9599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Bestikk av tre eller plast til engangsbruk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20%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222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Papp eller plastkopp til engangsbruk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1359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Flaske til engangsbruk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14675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Ingen av disse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7% ↑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3% ↓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        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30201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        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0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8% ↑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1130370"/>
                  </a:ext>
                </a:extLst>
              </a:tr>
            </a:tbl>
          </a:graphicData>
        </a:graphic>
      </p:graphicFrame>
      <p:sp>
        <p:nvSpPr>
          <p:cNvPr id="9" name="Plassholder for innhold 7">
            <a:extLst>
              <a:ext uri="{FF2B5EF4-FFF2-40B4-BE49-F238E27FC236}">
                <a16:creationId xmlns:a16="http://schemas.microsoft.com/office/drawing/2014/main" id="{EA204B05-AB53-DE71-2F76-708EEDCF0625}"/>
              </a:ext>
            </a:extLst>
          </p:cNvPr>
          <p:cNvSpPr txBox="1">
            <a:spLocks/>
          </p:cNvSpPr>
          <p:nvPr/>
        </p:nvSpPr>
        <p:spPr>
          <a:xfrm>
            <a:off x="8148638" y="1558091"/>
            <a:ext cx="3240087" cy="1680409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4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dirty="0"/>
              <a:t>Størst andel blant de yngste som benytter plast- eller </a:t>
            </a:r>
            <a:r>
              <a:rPr lang="nb-NO" sz="1400" dirty="0" err="1"/>
              <a:t>trebestikk</a:t>
            </a:r>
            <a:r>
              <a:rPr lang="nb-NO" sz="1400" dirty="0"/>
              <a:t>. Lavest blant de eldste.</a:t>
            </a:r>
          </a:p>
          <a:p>
            <a:r>
              <a:rPr lang="nb-NO" sz="1400" dirty="0" err="1"/>
              <a:t>Spork</a:t>
            </a:r>
            <a:r>
              <a:rPr lang="nb-NO" sz="1400" dirty="0"/>
              <a:t> er mest utbredt blant de under 40 år.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10 Samler du vanligvis inn ditt eget søppel når du er ute i naturen? title" descr="Title: eb8c1486-9c75-4f4f-ac92-7580f414e08d Q10 Samler du vanligvis inn ditt eget søppel når du er ute i naturen?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«Alle» hevder at de samler inn eget avfall i naturen, ingen forskjell på kjønn eller alder</a:t>
            </a:r>
            <a:endParaRPr dirty="0"/>
          </a:p>
        </p:txBody>
      </p:sp>
      <p:graphicFrame>
        <p:nvGraphicFramePr>
          <p:cNvPr id="4" name="Q10 Samler du vanligvis inn ditt eget søppel når du er ute i naturen?" descr="eb8c1486-9c75-4f4f-ac92-7580f414e08d Q10 Samler du vanligvis inn ditt eget søppel når du er ute i naturen?">
            <a:extLst>
              <a:ext uri="{FF2B5EF4-FFF2-40B4-BE49-F238E27FC236}">
                <a16:creationId xmlns:a16="http://schemas.microsoft.com/office/drawing/2014/main" id="{C0142530-4381-41F2-B4C0-E710381C69D4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4084422366"/>
              </p:ext>
            </p:extLst>
          </p:nvPr>
        </p:nvGraphicFramePr>
        <p:xfrm>
          <a:off x="850900" y="1557338"/>
          <a:ext cx="10533149" cy="4398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ABF1822-8A57-9204-C290-F8B666CA5F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Q10 Samler du vanligvis inn ditt eget søppel når du er ute i naturen?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297D6934-585D-242C-F138-DBD66CBA4A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987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14734A1-59D2-EB99-13FE-2844C7894F78}"/>
              </a:ext>
            </a:extLst>
          </p:cNvPr>
          <p:cNvSpPr/>
          <p:nvPr/>
        </p:nvSpPr>
        <p:spPr>
          <a:xfrm>
            <a:off x="8148638" y="0"/>
            <a:ext cx="404336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Q11 Hvordan samler du vanligvis inn ditt eget søppel når du er på tur i naturen? title" descr="Title: 2e0274db-41cd-4e6b-b656-46d6bff4cab8 Q11 Hvordan samler du vanligvis inn ditt eget søppel når du er på tur i naturen?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De fleste benytter sekken eller en dedikert avfallspose for å samle inn eget avfall i naturen</a:t>
            </a:r>
            <a:endParaRPr dirty="0"/>
          </a:p>
        </p:txBody>
      </p:sp>
      <p:graphicFrame>
        <p:nvGraphicFramePr>
          <p:cNvPr id="4" name="Q11 Hvordan samler du vanligvis inn ditt eget søppel når du er på tur i naturen?" descr="2e0274db-41cd-4e6b-b656-46d6bff4cab8 Q11 Hvordan samler du vanligvis inn ditt eget søppel når du er på tur i naturen?">
            <a:extLst>
              <a:ext uri="{FF2B5EF4-FFF2-40B4-BE49-F238E27FC236}">
                <a16:creationId xmlns:a16="http://schemas.microsoft.com/office/drawing/2014/main" id="{C0142530-4381-41F2-B4C0-E710381C69D4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4039965350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4D82793-AB96-CD76-1829-D45A0DA250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Q11 Hvordan samler du vanligvis inn ditt eget søppel når du er på tur i naturen?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BA7923AC-3DBE-1F89-77F7-FE80C59E9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979</a:t>
            </a:r>
          </a:p>
        </p:txBody>
      </p:sp>
      <p:sp>
        <p:nvSpPr>
          <p:cNvPr id="9" name="Plassholder for innhold 7">
            <a:extLst>
              <a:ext uri="{FF2B5EF4-FFF2-40B4-BE49-F238E27FC236}">
                <a16:creationId xmlns:a16="http://schemas.microsoft.com/office/drawing/2014/main" id="{6ECEE921-FBB8-60F3-75B3-8BB89EE3F22C}"/>
              </a:ext>
            </a:extLst>
          </p:cNvPr>
          <p:cNvSpPr txBox="1">
            <a:spLocks/>
          </p:cNvSpPr>
          <p:nvPr/>
        </p:nvSpPr>
        <p:spPr>
          <a:xfrm>
            <a:off x="8148638" y="1558091"/>
            <a:ext cx="3240087" cy="3966409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dirty="0"/>
              <a:t>Flere menn enn kvinner putter avfallet i lomma. Det er også størst andel blant de under 30 år som gjør dette.</a:t>
            </a:r>
          </a:p>
          <a:p>
            <a:r>
              <a:rPr lang="nb-NO" sz="1400" dirty="0"/>
              <a:t>For de under 50 år er egen pose dedikert til avfall det vanligste.</a:t>
            </a:r>
          </a:p>
          <a:p>
            <a:r>
              <a:rPr lang="nb-NO" sz="1400" dirty="0"/>
              <a:t>For de over 50 år er det vanligere å putte avfallet i sekken. </a:t>
            </a:r>
          </a:p>
          <a:p>
            <a:endParaRPr lang="nb-NO" sz="1000" dirty="0"/>
          </a:p>
          <a:p>
            <a:pPr lvl="1"/>
            <a:endParaRPr lang="nb-NO" sz="1000" dirty="0"/>
          </a:p>
          <a:p>
            <a:endParaRPr lang="nb-NO" sz="1400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5D2FB52-55B0-B2BC-A82E-F5903FE47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6466" y="6241525"/>
            <a:ext cx="426601" cy="424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92556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plante, saus, måltid&#10;&#10;Automatisk generert beskrivelse">
            <a:extLst>
              <a:ext uri="{FF2B5EF4-FFF2-40B4-BE49-F238E27FC236}">
                <a16:creationId xmlns:a16="http://schemas.microsoft.com/office/drawing/2014/main" id="{724CB5B2-F4A7-4131-BCAE-0063FB465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203"/>
          <a:stretch/>
        </p:blipFill>
        <p:spPr>
          <a:xfrm>
            <a:off x="60649" y="0"/>
            <a:ext cx="12131352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E778310-5A31-45FB-9480-92CF9F26524C}"/>
              </a:ext>
            </a:extLst>
          </p:cNvPr>
          <p:cNvSpPr/>
          <p:nvPr/>
        </p:nvSpPr>
        <p:spPr>
          <a:xfrm>
            <a:off x="-20002" y="58189"/>
            <a:ext cx="12212002" cy="6799810"/>
          </a:xfrm>
          <a:prstGeom prst="rect">
            <a:avLst/>
          </a:prstGeom>
          <a:solidFill>
            <a:schemeClr val="bg2">
              <a:lumMod val="10000"/>
              <a:alpha val="59000"/>
            </a:schemeClr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14536D-F718-4E44-AB21-DD3420ACB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Om studien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F102260-25AA-4B87-97ED-DBC6C60EE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6466" y="6241525"/>
            <a:ext cx="426601" cy="4248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C1AA15F-873B-4451-09E3-7259E982932B}"/>
              </a:ext>
            </a:extLst>
          </p:cNvPr>
          <p:cNvSpPr/>
          <p:nvPr/>
        </p:nvSpPr>
        <p:spPr>
          <a:xfrm>
            <a:off x="854942" y="4025900"/>
            <a:ext cx="914400" cy="9144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68B7141-1A4A-0A14-20B1-B424CE0581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8670162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EC59E6-E773-468E-9037-5E5EAA092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Prosjektinformasjon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E7FEF43-782C-4F61-B0DD-09D8B46419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Hold Norge Rent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CE799E8-348D-4747-B967-56100139AD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/>
              <a:t>v/Randi </a:t>
            </a:r>
            <a:r>
              <a:rPr lang="nb-NO" dirty="0" err="1"/>
              <a:t>Alsos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65EBB23-06E9-448A-AA22-17808C5FD6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Måle nordmenns friluftsliv og kunnskap om Friluftslivets år 2025.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AE9663D-ED62-4C87-B914-CFA1BD3C26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/>
              <a:t>Datainnsamlingen er gjennomført i desember 2024.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207DAC1-77F1-466C-8FD3-B25F754166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 dirty="0"/>
              <a:t>Kvantitativ metode på web.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8FB1999-0B3F-4368-A43F-DABD389597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73767" y="3916486"/>
            <a:ext cx="3487756" cy="68567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nb-NO" dirty="0"/>
              <a:t>Kvinner og menn, 18 år og eldre, fra hele landet.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4122961B-F2FA-478E-8CE8-470B7B3EC1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b-NO" dirty="0"/>
              <a:t>n=1005. Utvalget er vektet på kjønn, alder og bosted. 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E982E980-9947-8573-EF28-FD079D936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E7E8B0-A2A7-4B0F-B5F8-F72AD7E81E70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93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1ED378F-9440-B2B9-000C-3C8B3B7528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sz="1400" b="1" dirty="0">
                <a:latin typeface="Century Gothic" panose="020B0502020202020204" pitchFamily="34" charset="0"/>
              </a:rPr>
              <a:t>1,8 millioner nordmenn er friluftsfolk</a:t>
            </a:r>
          </a:p>
          <a:p>
            <a:r>
              <a:rPr lang="nb-NO" sz="1400" dirty="0"/>
              <a:t>Fire av ti nordmenn oppgir at de ofte er i naturen. Det er kvinner og de eldste som er mest i naturen. 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48DA69E-E517-8330-BCFD-78D2B4B5B9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400" b="1" dirty="0">
                <a:latin typeface="Century Gothic" panose="020B0502020202020204" pitchFamily="34" charset="0"/>
              </a:rPr>
              <a:t>Hver femte innbygger har hørt om Friluftslivets år 2025</a:t>
            </a:r>
            <a:endParaRPr lang="nb-NO" b="1" dirty="0">
              <a:latin typeface="Century Gothic" panose="020B0502020202020204" pitchFamily="34" charset="0"/>
            </a:endParaRPr>
          </a:p>
          <a:p>
            <a:r>
              <a:rPr lang="nb-NO" sz="1400" dirty="0"/>
              <a:t>Dette utgjør 840 000 nordmenn. Andelen er størst blant kvinner og de eldste, de samme gruppene som tilbringer mest tid i naturen. Størst andel planlegger å bruke Friluftslivets år 2025 til turer i skogen eller eget nærområde.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59163BC-991F-DC23-831B-9DEED6395A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1400" b="1" dirty="0">
                <a:latin typeface="Century Gothic" panose="020B0502020202020204" pitchFamily="34" charset="0"/>
              </a:rPr>
              <a:t>Flergangsprodukter mer utbredt enn engangsprodukter </a:t>
            </a:r>
            <a:endParaRPr lang="nb-NO" b="1" dirty="0">
              <a:latin typeface="Century Gothic" panose="020B0502020202020204" pitchFamily="34" charset="0"/>
            </a:endParaRPr>
          </a:p>
          <a:p>
            <a:r>
              <a:rPr lang="nb-NO" sz="1400" dirty="0"/>
              <a:t>Hele 73 prosent foretrekker flergangsprodukter når de er ute i naturen, mens bare seks prosent bruker primært engangsartikler. Kvinner og de eldste leder an i bruken av flergangsprodukter.</a:t>
            </a:r>
          </a:p>
        </p:txBody>
      </p:sp>
    </p:spTree>
    <p:extLst>
      <p:ext uri="{BB962C8B-B14F-4D97-AF65-F5344CB8AC3E}">
        <p14:creationId xmlns:p14="http://schemas.microsoft.com/office/powerpoint/2010/main" val="140517716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FB490F27-5A2F-44EA-AFE8-F14F8985901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0893" y="1627919"/>
            <a:ext cx="1435945" cy="1435945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972713" y="2767971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 b="1" dirty="0">
                <a:latin typeface="Century Gothic" panose="020B0502020202020204" pitchFamily="34" charset="0"/>
              </a:rPr>
              <a:t>50/50</a:t>
            </a:r>
          </a:p>
        </p:txBody>
      </p:sp>
      <p:cxnSp>
        <p:nvCxnSpPr>
          <p:cNvPr id="13" name="Rett linje 12"/>
          <p:cNvCxnSpPr>
            <a:cxnSpLocks/>
          </p:cNvCxnSpPr>
          <p:nvPr/>
        </p:nvCxnSpPr>
        <p:spPr>
          <a:xfrm>
            <a:off x="6185647" y="1557338"/>
            <a:ext cx="0" cy="443295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 flipH="1" flipV="1">
            <a:off x="838201" y="3773023"/>
            <a:ext cx="5347446" cy="10083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Plassholder for diagram 6">
            <a:extLst>
              <a:ext uri="{FF2B5EF4-FFF2-40B4-BE49-F238E27FC236}">
                <a16:creationId xmlns:a16="http://schemas.microsoft.com/office/drawing/2014/main" id="{533AD0B8-99BD-4FB7-8168-C6D78E3B3C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113150"/>
              </p:ext>
            </p:extLst>
          </p:nvPr>
        </p:nvGraphicFramePr>
        <p:xfrm>
          <a:off x="2332139" y="1557339"/>
          <a:ext cx="3853508" cy="2225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Plassholder for diagram 6">
            <a:extLst>
              <a:ext uri="{FF2B5EF4-FFF2-40B4-BE49-F238E27FC236}">
                <a16:creationId xmlns:a16="http://schemas.microsoft.com/office/drawing/2014/main" id="{F6F518AE-F729-47E2-B5E7-39B7FCB8D5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2192851"/>
              </p:ext>
            </p:extLst>
          </p:nvPr>
        </p:nvGraphicFramePr>
        <p:xfrm>
          <a:off x="850900" y="3783107"/>
          <a:ext cx="5334747" cy="2238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DDCB57EF-2530-40EF-9576-7ABF43718ACC}"/>
              </a:ext>
            </a:extLst>
          </p:cNvPr>
          <p:cNvCxnSpPr>
            <a:cxnSpLocks/>
          </p:cNvCxnSpPr>
          <p:nvPr/>
        </p:nvCxnSpPr>
        <p:spPr>
          <a:xfrm>
            <a:off x="2332139" y="1557338"/>
            <a:ext cx="0" cy="2225768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tel 6">
            <a:extLst>
              <a:ext uri="{FF2B5EF4-FFF2-40B4-BE49-F238E27FC236}">
                <a16:creationId xmlns:a16="http://schemas.microsoft.com/office/drawing/2014/main" id="{A35F9FFF-CADD-4549-8848-478ED4F8C206}"/>
              </a:ext>
            </a:extLst>
          </p:cNvPr>
          <p:cNvSpPr txBox="1">
            <a:spLocks/>
          </p:cNvSpPr>
          <p:nvPr/>
        </p:nvSpPr>
        <p:spPr>
          <a:xfrm>
            <a:off x="850443" y="365126"/>
            <a:ext cx="10158751" cy="842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tx1"/>
                </a:solidFill>
              </a:rPr>
              <a:t>Utvalget speiler befolkningen i Norge</a:t>
            </a:r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21" name="Grafikk 20">
            <a:extLst>
              <a:ext uri="{FF2B5EF4-FFF2-40B4-BE49-F238E27FC236}">
                <a16:creationId xmlns:a16="http://schemas.microsoft.com/office/drawing/2014/main" id="{3770E1A7-23E7-4F44-83F7-09093046C1A1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3037" y="1925988"/>
            <a:ext cx="773074" cy="773074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7FC3CA7-A042-7739-8861-54FC1818E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6</a:t>
            </a:fld>
            <a:endParaRPr lang="nb-NO"/>
          </a:p>
        </p:txBody>
      </p:sp>
      <p:graphicFrame>
        <p:nvGraphicFramePr>
          <p:cNvPr id="5" name="B2 Landsdeler" descr="9fd591b3-8143-45d2-9d60-358ac68989b8 B2 Landsdeler">
            <a:extLst>
              <a:ext uri="{FF2B5EF4-FFF2-40B4-BE49-F238E27FC236}">
                <a16:creationId xmlns:a16="http://schemas.microsoft.com/office/drawing/2014/main" id="{E859DC44-B455-C730-1C46-B42F0FEFE5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6132429"/>
              </p:ext>
            </p:extLst>
          </p:nvPr>
        </p:nvGraphicFramePr>
        <p:xfrm>
          <a:off x="6185647" y="1557338"/>
          <a:ext cx="5203078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97046690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B066C3C-1948-4E44-B85C-A870717B2D67}"/>
              </a:ext>
            </a:extLst>
          </p:cNvPr>
          <p:cNvSpPr/>
          <p:nvPr/>
        </p:nvSpPr>
        <p:spPr>
          <a:xfrm>
            <a:off x="0" y="0"/>
            <a:ext cx="41213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9805060-6B12-49AF-82E0-6224ECDF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Feilmargintabell</a:t>
            </a:r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371574A5-9627-4733-8705-0687D20BF530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459132906"/>
              </p:ext>
            </p:extLst>
          </p:nvPr>
        </p:nvGraphicFramePr>
        <p:xfrm>
          <a:off x="4494213" y="890378"/>
          <a:ext cx="7259637" cy="5265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967">
                  <a:extLst>
                    <a:ext uri="{9D8B030D-6E8A-4147-A177-3AD203B41FA5}">
                      <a16:colId xmlns:a16="http://schemas.microsoft.com/office/drawing/2014/main" val="1992216687"/>
                    </a:ext>
                  </a:extLst>
                </a:gridCol>
                <a:gridCol w="659967">
                  <a:extLst>
                    <a:ext uri="{9D8B030D-6E8A-4147-A177-3AD203B41FA5}">
                      <a16:colId xmlns:a16="http://schemas.microsoft.com/office/drawing/2014/main" val="792794809"/>
                    </a:ext>
                  </a:extLst>
                </a:gridCol>
                <a:gridCol w="659967">
                  <a:extLst>
                    <a:ext uri="{9D8B030D-6E8A-4147-A177-3AD203B41FA5}">
                      <a16:colId xmlns:a16="http://schemas.microsoft.com/office/drawing/2014/main" val="1743345434"/>
                    </a:ext>
                  </a:extLst>
                </a:gridCol>
                <a:gridCol w="659967">
                  <a:extLst>
                    <a:ext uri="{9D8B030D-6E8A-4147-A177-3AD203B41FA5}">
                      <a16:colId xmlns:a16="http://schemas.microsoft.com/office/drawing/2014/main" val="1312303418"/>
                    </a:ext>
                  </a:extLst>
                </a:gridCol>
                <a:gridCol w="659967">
                  <a:extLst>
                    <a:ext uri="{9D8B030D-6E8A-4147-A177-3AD203B41FA5}">
                      <a16:colId xmlns:a16="http://schemas.microsoft.com/office/drawing/2014/main" val="397552759"/>
                    </a:ext>
                  </a:extLst>
                </a:gridCol>
                <a:gridCol w="659967">
                  <a:extLst>
                    <a:ext uri="{9D8B030D-6E8A-4147-A177-3AD203B41FA5}">
                      <a16:colId xmlns:a16="http://schemas.microsoft.com/office/drawing/2014/main" val="875537285"/>
                    </a:ext>
                  </a:extLst>
                </a:gridCol>
                <a:gridCol w="659967">
                  <a:extLst>
                    <a:ext uri="{9D8B030D-6E8A-4147-A177-3AD203B41FA5}">
                      <a16:colId xmlns:a16="http://schemas.microsoft.com/office/drawing/2014/main" val="4014439188"/>
                    </a:ext>
                  </a:extLst>
                </a:gridCol>
                <a:gridCol w="659967">
                  <a:extLst>
                    <a:ext uri="{9D8B030D-6E8A-4147-A177-3AD203B41FA5}">
                      <a16:colId xmlns:a16="http://schemas.microsoft.com/office/drawing/2014/main" val="2313798798"/>
                    </a:ext>
                  </a:extLst>
                </a:gridCol>
                <a:gridCol w="659967">
                  <a:extLst>
                    <a:ext uri="{9D8B030D-6E8A-4147-A177-3AD203B41FA5}">
                      <a16:colId xmlns:a16="http://schemas.microsoft.com/office/drawing/2014/main" val="793793812"/>
                    </a:ext>
                  </a:extLst>
                </a:gridCol>
                <a:gridCol w="659967">
                  <a:extLst>
                    <a:ext uri="{9D8B030D-6E8A-4147-A177-3AD203B41FA5}">
                      <a16:colId xmlns:a16="http://schemas.microsoft.com/office/drawing/2014/main" val="2584942892"/>
                    </a:ext>
                  </a:extLst>
                </a:gridCol>
                <a:gridCol w="659967">
                  <a:extLst>
                    <a:ext uri="{9D8B030D-6E8A-4147-A177-3AD203B41FA5}">
                      <a16:colId xmlns:a16="http://schemas.microsoft.com/office/drawing/2014/main" val="2357240565"/>
                    </a:ext>
                  </a:extLst>
                </a:gridCol>
              </a:tblGrid>
              <a:tr h="228027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Prosentresultat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4983269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25,0 %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40,0 %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45,0 %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50,0 %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2888707"/>
                  </a:ext>
                </a:extLst>
              </a:tr>
              <a:tr h="24851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Utvalgsstørrelse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9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9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9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9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9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9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9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9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9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246764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17,0 %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19,6 %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5951028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13,9 %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1332076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11,3 %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6636084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9,8 %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7539812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8,0 %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4663399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6,9 %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8472344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6,2 %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46698937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5,7 %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7952403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4,9 %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9524945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4,4 %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1605492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4,0 %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8667977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3,7 %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8843073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3,5 %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2068780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3,3 %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9950830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3,1 %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1846760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2,8 %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0259874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2,6 %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8993201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1,5 %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1,7 %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2,5 %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3159568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1800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1,4 %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2,3 %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8097235"/>
                  </a:ext>
                </a:extLst>
              </a:tr>
              <a:tr h="228027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1,3 %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1,6 %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1,8 %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1,9 %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2,0 %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2,1 %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2,2 %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2,2 %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9935051"/>
                  </a:ext>
                </a:extLst>
              </a:tr>
            </a:tbl>
          </a:graphicData>
        </a:graphic>
      </p:graphicFrame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08AC22-9224-49DA-8167-C64C9BE2FE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nb-NO" dirty="0">
                <a:solidFill>
                  <a:schemeClr val="tx1"/>
                </a:solidFill>
                <a:latin typeface="Arial"/>
                <a:cs typeface="Arial"/>
              </a:rPr>
              <a:t>Alle utvalgsundersøkelser er beheftet med feilmarginer.  Feilmarginene knytter seg i hovedsak til statistisk usikkerhet. Dette er utvalgsskjevheter, som medfører at utvalget ikke er identisk med universet eller målgruppen. Ulikheter kan knytte seg til bestemte kjennetegn eller adferd.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b-NO" dirty="0">
                <a:solidFill>
                  <a:schemeClr val="tx1"/>
                </a:solidFill>
                <a:latin typeface="Arial"/>
                <a:cs typeface="Arial"/>
              </a:rPr>
              <a:t>Feilmarginene ved ulike utvalgsstørrelser og prosentresultat ved 95 % signifikansnivå er vist i tabellen til høyre.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b-NO" dirty="0">
                <a:solidFill>
                  <a:schemeClr val="tx1"/>
                </a:solidFill>
                <a:latin typeface="Arial"/>
                <a:cs typeface="Arial"/>
              </a:rPr>
              <a:t>Ved en base på 1000 (n=1000) kan vi med 95 % sannsynlighet si at det riktige resultatet ligger innenfor ± 1,4 og ± 3,1 prosentpoeng, avhengig av prosentresultatets størrelse. Usikkerheten er størst ved et prosentresultat på 50 % og minst ved prosentresultater på 5 % / 95 %.</a:t>
            </a: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93D22E6C-44C1-13F3-2F43-9911226E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296375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utendørs, gress, sky, himmel&#10;&#10;Automatisk generert beskrivelse">
            <a:extLst>
              <a:ext uri="{FF2B5EF4-FFF2-40B4-BE49-F238E27FC236}">
                <a16:creationId xmlns:a16="http://schemas.microsoft.com/office/drawing/2014/main" id="{646FAED8-0E22-69F0-35E1-BFCA0091C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590" b="10423"/>
          <a:stretch/>
        </p:blipFill>
        <p:spPr>
          <a:xfrm>
            <a:off x="0" y="58188"/>
            <a:ext cx="12192000" cy="6799811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E778310-5A31-45FB-9480-92CF9F26524C}"/>
              </a:ext>
            </a:extLst>
          </p:cNvPr>
          <p:cNvSpPr/>
          <p:nvPr/>
        </p:nvSpPr>
        <p:spPr>
          <a:xfrm>
            <a:off x="-20003" y="58189"/>
            <a:ext cx="12212003" cy="6799810"/>
          </a:xfrm>
          <a:prstGeom prst="rect">
            <a:avLst/>
          </a:prstGeom>
          <a:solidFill>
            <a:schemeClr val="bg2">
              <a:lumMod val="10000"/>
              <a:alpha val="59000"/>
            </a:schemeClr>
          </a:solidFill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14536D-F718-4E44-AB21-DD3420ACB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Dagens friluftsliv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F102260-25AA-4B87-97ED-DBC6C60EE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6466" y="6241525"/>
            <a:ext cx="426601" cy="4248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FB182A7-CB75-C490-01EA-99FE54CA12BA}"/>
              </a:ext>
            </a:extLst>
          </p:cNvPr>
          <p:cNvSpPr/>
          <p:nvPr/>
        </p:nvSpPr>
        <p:spPr>
          <a:xfrm>
            <a:off x="854942" y="4025900"/>
            <a:ext cx="914400" cy="9144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DEF5813-9EEA-33BC-DF8B-66AEB056D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669149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1 Omtrent hvor ofte bruker du tid i naturen eller deltar i friluftsaktiviteter? title" descr="Title: 3c56411f-a107-458c-a5ae-b834c5308e96 Q1 Omtrent hvor ofte bruker du tid i naturen eller deltar i friluftsaktiviteter?"/>
          <p:cNvSpPr>
            <a:spLocks noGrp="1"/>
          </p:cNvSpPr>
          <p:nvPr>
            <p:ph type="title"/>
          </p:nvPr>
        </p:nvSpPr>
        <p:spPr>
          <a:xfrm>
            <a:off x="850443" y="353094"/>
            <a:ext cx="10538281" cy="842312"/>
          </a:xfrm>
        </p:spPr>
        <p:txBody>
          <a:bodyPr>
            <a:normAutofit/>
          </a:bodyPr>
          <a:lstStyle/>
          <a:p>
            <a:r>
              <a:rPr lang="nb-NO" dirty="0"/>
              <a:t>1,8 millioner nordmenn er friluftsfolk</a:t>
            </a:r>
            <a:endParaRPr dirty="0"/>
          </a:p>
        </p:txBody>
      </p:sp>
      <p:graphicFrame>
        <p:nvGraphicFramePr>
          <p:cNvPr id="4" name="Q1 Omtrent hvor ofte bruker du tid i naturen eller deltar i friluftsaktiviteter?" descr="3c56411f-a107-458c-a5ae-b834c5308e96 Q1 Omtrent hvor ofte bruker du tid i naturen eller deltar i friluftsaktiviteter?">
            <a:extLst>
              <a:ext uri="{FF2B5EF4-FFF2-40B4-BE49-F238E27FC236}">
                <a16:creationId xmlns:a16="http://schemas.microsoft.com/office/drawing/2014/main" id="{C0142530-4381-41F2-B4C0-E710381C69D4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817631011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F0B7891-71A7-2D28-C6A3-57CAFBA3A9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Q1 Omtrent hvor ofte bruker du tid i naturen eller deltar i friluftsaktiviteter?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211B1065-B86D-F196-67EC-D34FF59A5D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1005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0EBFDC70-B493-5D44-9886-5AA83D5E7EAA}"/>
              </a:ext>
            </a:extLst>
          </p:cNvPr>
          <p:cNvSpPr/>
          <p:nvPr/>
        </p:nvSpPr>
        <p:spPr>
          <a:xfrm>
            <a:off x="8148638" y="0"/>
            <a:ext cx="404336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A0A16E71-89F2-86E1-7D87-ACD05DEF37F9}"/>
              </a:ext>
            </a:extLst>
          </p:cNvPr>
          <p:cNvSpPr txBox="1">
            <a:spLocks/>
          </p:cNvSpPr>
          <p:nvPr/>
        </p:nvSpPr>
        <p:spPr>
          <a:xfrm>
            <a:off x="8148638" y="1558091"/>
            <a:ext cx="3240087" cy="4372358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dirty="0"/>
              <a:t>Fire av ti nordmenn er ofte i naturen eller deltar i friluftsaktiviteter. Dette utgjør 1,8 millioner nordmenn.</a:t>
            </a:r>
          </a:p>
          <a:p>
            <a:r>
              <a:rPr lang="nb-NO" sz="1400" dirty="0"/>
              <a:t>Andelen som er ofte i naturen øker med alderen. </a:t>
            </a:r>
          </a:p>
          <a:p>
            <a:r>
              <a:rPr lang="nb-NO" sz="1400" dirty="0"/>
              <a:t>Flere kvinner enn menn er veldig ofte i naturen. </a:t>
            </a:r>
          </a:p>
          <a:p>
            <a:r>
              <a:rPr lang="nb-NO" sz="1400" dirty="0"/>
              <a:t>Ifølge SSB deltar 37 prosent av befolkningen i friluftsliv (eller idrett) en vanlig dag. De som driver med disse aktivitetene, bruker i snitt to timer daglig (tabell 14320).</a:t>
            </a:r>
          </a:p>
          <a:p>
            <a:pPr marL="0" indent="0">
              <a:buNone/>
            </a:pPr>
            <a:endParaRPr lang="nb-NO" sz="14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56EF70F-856F-8A8D-F8E8-C0B727984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6466" y="6241525"/>
            <a:ext cx="426601" cy="424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1">
      <a:dk1>
        <a:srgbClr val="515350"/>
      </a:dk1>
      <a:lt1>
        <a:srgbClr val="FFFFFF"/>
      </a:lt1>
      <a:dk2>
        <a:srgbClr val="F26649"/>
      </a:dk2>
      <a:lt2>
        <a:srgbClr val="E7E6E6"/>
      </a:lt2>
      <a:accent1>
        <a:srgbClr val="71C3B3"/>
      </a:accent1>
      <a:accent2>
        <a:srgbClr val="1C7CA1"/>
      </a:accent2>
      <a:accent3>
        <a:srgbClr val="FCF7BA"/>
      </a:accent3>
      <a:accent4>
        <a:srgbClr val="FCE164"/>
      </a:accent4>
      <a:accent5>
        <a:srgbClr val="F15F5B"/>
      </a:accent5>
      <a:accent6>
        <a:srgbClr val="515350"/>
      </a:accent6>
      <a:hlink>
        <a:srgbClr val="F26649"/>
      </a:hlink>
      <a:folHlink>
        <a:srgbClr val="E2224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2EBFFDE8-548D-4A83-BBEB-6AFADC6B3053}" vid="{B62B88D5-ADC6-4D66-A896-D03B558FCBFC}"/>
    </a:ext>
  </a:extLst>
</a:theme>
</file>

<file path=ppt/theme/theme2.xml><?xml version="1.0" encoding="utf-8"?>
<a:theme xmlns:a="http://schemas.openxmlformats.org/drawingml/2006/main" name="1_Hovedmal - Opinion">
  <a:themeElements>
    <a:clrScheme name="Opinion fargepalett">
      <a:dk1>
        <a:srgbClr val="302026"/>
      </a:dk1>
      <a:lt1>
        <a:srgbClr val="FFFFFF"/>
      </a:lt1>
      <a:dk2>
        <a:srgbClr val="44546A"/>
      </a:dk2>
      <a:lt2>
        <a:srgbClr val="E7E6E6"/>
      </a:lt2>
      <a:accent1>
        <a:srgbClr val="71C3B3"/>
      </a:accent1>
      <a:accent2>
        <a:srgbClr val="1C7CA1"/>
      </a:accent2>
      <a:accent3>
        <a:srgbClr val="FCF7BA"/>
      </a:accent3>
      <a:accent4>
        <a:srgbClr val="FCE164"/>
      </a:accent4>
      <a:accent5>
        <a:srgbClr val="F15F5B"/>
      </a:accent5>
      <a:accent6>
        <a:srgbClr val="515350"/>
      </a:accent6>
      <a:hlink>
        <a:srgbClr val="F26649"/>
      </a:hlink>
      <a:folHlink>
        <a:srgbClr val="F2664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mtClean="0">
            <a:latin typeface="Arial" charset="0"/>
            <a:ea typeface="Arial" charset="0"/>
            <a:cs typeface="Arial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>
            <a:solidFill>
              <a:schemeClr val="accent6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2" id="{2EBFFDE8-548D-4A83-BBEB-6AFADC6B3053}" vid="{0DC7FA34-37D1-4396-92F8-74946C13105D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Egendefinert 1">
    <a:dk1>
      <a:srgbClr val="515350"/>
    </a:dk1>
    <a:lt1>
      <a:srgbClr val="FFFFFF"/>
    </a:lt1>
    <a:dk2>
      <a:srgbClr val="F26649"/>
    </a:dk2>
    <a:lt2>
      <a:srgbClr val="E7E6E6"/>
    </a:lt2>
    <a:accent1>
      <a:srgbClr val="71C3B3"/>
    </a:accent1>
    <a:accent2>
      <a:srgbClr val="1C7CA1"/>
    </a:accent2>
    <a:accent3>
      <a:srgbClr val="FCF7BA"/>
    </a:accent3>
    <a:accent4>
      <a:srgbClr val="FCE164"/>
    </a:accent4>
    <a:accent5>
      <a:srgbClr val="F15F5B"/>
    </a:accent5>
    <a:accent6>
      <a:srgbClr val="515350"/>
    </a:accent6>
    <a:hlink>
      <a:srgbClr val="F26649"/>
    </a:hlink>
    <a:folHlink>
      <a:srgbClr val="E2224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  <wetp:taskpane dockstate="right" visibility="0" width="350" row="9">
    <wetp:webextensionref xmlns:r="http://schemas.openxmlformats.org/officeDocument/2006/relationships" r:id="rId2"/>
  </wetp:taskpane>
  <wetp:taskpane dockstate="right" visibility="0" width="350" row="2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EC46D9D7-D922-2547-B0A9-94A277E3AD4F}">
  <we:reference id="wa104380827" version="1.0.0.0" store="nb-NO" storeType="OMEX"/>
  <we:alternateReferences>
    <we:reference id="wa104380827" version="1.0.0.0" store="wa104380827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C2B7098-2FCC-3A4E-92AB-C5B08E307181}">
  <we:reference id="wa104379997" version="1.0.0.2" store="nb-NO" storeType="OMEX"/>
  <we:alternateReferences>
    <we:reference id="wa104379997" version="1.0.0.2" store="wa104379997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F6A8BFFF-258C-ED4E-B6B5-366DD2E6E631}">
  <we:reference id="wa104381063" version="1.0.0.0" store="nb-NO" storeType="OMEX"/>
  <we:alternateReferences>
    <we:reference id="wa104381063" version="1.0.0.0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6F760E20EB2CB48BFD73F99F3F8D099" ma:contentTypeVersion="18" ma:contentTypeDescription="Opprett et nytt dokument." ma:contentTypeScope="" ma:versionID="1a725ba778e66f1300142643d9f6bb93">
  <xsd:schema xmlns:xsd="http://www.w3.org/2001/XMLSchema" xmlns:xs="http://www.w3.org/2001/XMLSchema" xmlns:p="http://schemas.microsoft.com/office/2006/metadata/properties" xmlns:ns2="2f2512b0-7f4b-40de-86a7-ceff99a0e8d2" xmlns:ns3="112f00c9-a2d2-412f-a909-b2ee8049404a" targetNamespace="http://schemas.microsoft.com/office/2006/metadata/properties" ma:root="true" ma:fieldsID="9c1a05c3413281bd0177b29ccf43aecc" ns2:_="" ns3:_="">
    <xsd:import namespace="2f2512b0-7f4b-40de-86a7-ceff99a0e8d2"/>
    <xsd:import namespace="112f00c9-a2d2-412f-a909-b2ee804940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2512b0-7f4b-40de-86a7-ceff99a0e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60f72da0-c35e-4f12-843a-e56bbc7728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2f00c9-a2d2-412f-a909-b2ee804940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6412f0b-52fd-4624-87e4-0c26068f5a37}" ma:internalName="TaxCatchAll" ma:showField="CatchAllData" ma:web="112f00c9-a2d2-412f-a909-b2ee804940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12f00c9-a2d2-412f-a909-b2ee8049404a" xsi:nil="true"/>
    <lcf76f155ced4ddcb4097134ff3c332f xmlns="2f2512b0-7f4b-40de-86a7-ceff99a0e8d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3F89B7-4FC9-4DDE-8B60-6FFA4EEAE297}"/>
</file>

<file path=customXml/itemProps2.xml><?xml version="1.0" encoding="utf-8"?>
<ds:datastoreItem xmlns:ds="http://schemas.openxmlformats.org/officeDocument/2006/customXml" ds:itemID="{21A5309B-798A-4F36-B893-E87EF12C428D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c01000c6-89ed-43e6-87eb-28373d6c29c0"/>
    <ds:schemaRef ds:uri="http://purl.org/dc/elements/1.1/"/>
    <ds:schemaRef ds:uri="bdaa56ff-e4fa-4bdb-8477-5cb73ae3d14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9679B7F-BF3B-4CDB-A2E8-E02EEEACD6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Opinion</Template>
  <TotalTime>13235</TotalTime>
  <Words>2125</Words>
  <Application>Microsoft Office PowerPoint</Application>
  <PresentationFormat>Widescreen</PresentationFormat>
  <Paragraphs>611</Paragraphs>
  <Slides>25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25</vt:i4>
      </vt:variant>
    </vt:vector>
  </HeadingPairs>
  <TitlesOfParts>
    <vt:vector size="32" baseType="lpstr">
      <vt:lpstr>Arial</vt:lpstr>
      <vt:lpstr>Calibri</vt:lpstr>
      <vt:lpstr>Century Gothic</vt:lpstr>
      <vt:lpstr>Century Schoolbook</vt:lpstr>
      <vt:lpstr>Courier New</vt:lpstr>
      <vt:lpstr>Office-tema</vt:lpstr>
      <vt:lpstr>1_Hovedmal - Opinion</vt:lpstr>
      <vt:lpstr>Friluftslivets år 2025</vt:lpstr>
      <vt:lpstr>PowerPoint-presentasjon</vt:lpstr>
      <vt:lpstr>Om studien</vt:lpstr>
      <vt:lpstr>Prosjektinformasjon</vt:lpstr>
      <vt:lpstr>PowerPoint-presentasjon</vt:lpstr>
      <vt:lpstr>PowerPoint-presentasjon</vt:lpstr>
      <vt:lpstr>Feilmargintabell</vt:lpstr>
      <vt:lpstr>Dagens friluftsliv</vt:lpstr>
      <vt:lpstr>1,8 millioner nordmenn er friluftsfolk</vt:lpstr>
      <vt:lpstr>Friluftsliv er Norges fjerde mest populære interesse</vt:lpstr>
      <vt:lpstr>Størst andel får av informasjon om friluftsliv fra sine nærmeste</vt:lpstr>
      <vt:lpstr>Fire av ti har ambisjoner om å tilbringe mer tid i naturen i 2024</vt:lpstr>
      <vt:lpstr>Friluftslivets år 2025</vt:lpstr>
      <vt:lpstr>840 000 personer har hørt om Friluftslivets år 2025 – størst andel blant de eldste</vt:lpstr>
      <vt:lpstr>Topp tre nye aktiviteter i Friluftslivets år 2025 </vt:lpstr>
      <vt:lpstr>Skogstur mest populært blant nye aktiviteter </vt:lpstr>
      <vt:lpstr>Allemannsretten </vt:lpstr>
      <vt:lpstr>Allemannsretten er godt kjent i befolkningen</vt:lpstr>
      <vt:lpstr>De fleste forstår sporløs ferdsel som å ikke etterlate spor eller avfall</vt:lpstr>
      <vt:lpstr>Bevisst friluftsliv</vt:lpstr>
      <vt:lpstr>Engangsprodukter er tilsynelatende lite utbredt i naturen</vt:lpstr>
      <vt:lpstr>Liten andel benytter bestikk eller kopp av plast</vt:lpstr>
      <vt:lpstr>«Alle» hevder at de samler inn eget avfall i naturen, ingen forskjell på kjønn eller alder</vt:lpstr>
      <vt:lpstr>De fleste benytter sekken eller en dedikert avfallspose for å samle inn eget avfall i naturen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Merkevareundersøkelse</dc:title>
  <dc:creator>Henrik Ferdinand  Hanssen</dc:creator>
  <cp:lastModifiedBy>Merethe Hommelsgård</cp:lastModifiedBy>
  <cp:revision>126</cp:revision>
  <dcterms:created xsi:type="dcterms:W3CDTF">2020-12-01T16:18:13Z</dcterms:created>
  <dcterms:modified xsi:type="dcterms:W3CDTF">2025-03-06T12:06:56Z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0x010100C6F760E20EB2CB48BFD73F99F3F8D099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