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6">
  <p:sldMasterIdLst>
    <p:sldMasterId id="2147484392" r:id="rId4"/>
  </p:sldMasterIdLst>
  <p:notesMasterIdLst>
    <p:notesMasterId r:id="rId34"/>
  </p:notesMasterIdLst>
  <p:handoutMasterIdLst>
    <p:handoutMasterId r:id="rId35"/>
  </p:handoutMasterIdLst>
  <p:sldIdLst>
    <p:sldId id="2144446339" r:id="rId5"/>
    <p:sldId id="2144446337" r:id="rId6"/>
    <p:sldId id="2144446346" r:id="rId7"/>
    <p:sldId id="2144446328" r:id="rId8"/>
    <p:sldId id="5620" r:id="rId9"/>
    <p:sldId id="796" r:id="rId10"/>
    <p:sldId id="2144446330" r:id="rId11"/>
    <p:sldId id="2144446331" r:id="rId12"/>
    <p:sldId id="2144446332" r:id="rId13"/>
    <p:sldId id="2144446333" r:id="rId14"/>
    <p:sldId id="2144446334" r:id="rId15"/>
    <p:sldId id="2144446335" r:id="rId16"/>
    <p:sldId id="2144446336" r:id="rId17"/>
    <p:sldId id="5628" r:id="rId18"/>
    <p:sldId id="5629" r:id="rId19"/>
    <p:sldId id="5630" r:id="rId20"/>
    <p:sldId id="5633" r:id="rId21"/>
    <p:sldId id="5632" r:id="rId22"/>
    <p:sldId id="5634" r:id="rId23"/>
    <p:sldId id="5635" r:id="rId24"/>
    <p:sldId id="5636" r:id="rId25"/>
    <p:sldId id="5638" r:id="rId26"/>
    <p:sldId id="5639" r:id="rId27"/>
    <p:sldId id="5640" r:id="rId28"/>
    <p:sldId id="5641" r:id="rId29"/>
    <p:sldId id="2144446340" r:id="rId30"/>
    <p:sldId id="2144446342" r:id="rId31"/>
    <p:sldId id="2144446347" r:id="rId32"/>
    <p:sldId id="693" r:id="rId33"/>
  </p:sldIdLst>
  <p:sldSz cx="12192000" cy="6858000"/>
  <p:notesSz cx="6858000" cy="9144000"/>
  <p:embeddedFontLst>
    <p:embeddedFont>
      <p:font typeface="Arial Nova Light" panose="020B0304020202020204" pitchFamily="34" charset="0"/>
      <p:regular r:id="rId36"/>
      <p:italic r:id="rId37"/>
    </p:embeddedFont>
    <p:embeddedFont>
      <p:font typeface="Arial Rounded MT Bold" panose="020F0704030504030204" pitchFamily="34" charset="0"/>
      <p:regular r:id="rId38"/>
    </p:embeddedFont>
    <p:embeddedFont>
      <p:font typeface="Barlow" panose="00000500000000000000" pitchFamily="2" charset="0"/>
      <p:regular r:id="rId39"/>
      <p:bold r:id="rId40"/>
      <p:italic r:id="rId41"/>
      <p:boldItalic r:id="rId42"/>
    </p:embeddedFont>
    <p:embeddedFont>
      <p:font typeface="Barlow Black" panose="00000A00000000000000" pitchFamily="2" charset="0"/>
      <p:bold r:id="rId43"/>
      <p:boldItalic r:id="rId44"/>
    </p:embeddedFont>
    <p:embeddedFont>
      <p:font typeface="Wingdings 2" panose="05020102010507070707" pitchFamily="18" charset="2"/>
      <p:regular r:id="rId45"/>
    </p:embeddedFont>
  </p:embeddedFontLst>
  <p:custDataLst>
    <p:tags r:id="rId4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4A019A-6131-7FDA-9F18-22D85D2D75F9}" name="Julia Nurse" initials="JN" userId="S::julia.nurse@Ipsos.com::a0f02c22-5676-46e0-8925-6d7c362bef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 id="2" name="Julia Nurse" initials="JN" lastIdx="80" clrIdx="1">
    <p:extLst>
      <p:ext uri="{19B8F6BF-5375-455C-9EA6-DF929625EA0E}">
        <p15:presenceInfo xmlns:p15="http://schemas.microsoft.com/office/powerpoint/2012/main" userId="S::julia.nurse@Ipsos.com::a0f02c22-5676-46e0-8925-6d7c362befa2" providerId="AD"/>
      </p:ext>
    </p:extLst>
  </p:cmAuthor>
  <p:cmAuthor id="3" name="Ian Jarvis" initials="IJ" lastIdx="14" clrIdx="2">
    <p:extLst>
      <p:ext uri="{19B8F6BF-5375-455C-9EA6-DF929625EA0E}">
        <p15:presenceInfo xmlns:p15="http://schemas.microsoft.com/office/powerpoint/2012/main" userId="S-1-5-21-3343930222-3471731563-1258133589-336814" providerId="AD"/>
      </p:ext>
    </p:extLst>
  </p:cmAuthor>
  <p:cmAuthor id="4" name="Hannah Williams" initials="HW" lastIdx="3" clrIdx="3">
    <p:extLst>
      <p:ext uri="{19B8F6BF-5375-455C-9EA6-DF929625EA0E}">
        <p15:presenceInfo xmlns:p15="http://schemas.microsoft.com/office/powerpoint/2012/main" userId="S::hannah.williams@ipsos.com::5910482a-1124-4d8f-8118-860f2cd026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5D8"/>
    <a:srgbClr val="858697"/>
    <a:srgbClr val="175673"/>
    <a:srgbClr val="121B5A"/>
    <a:srgbClr val="D9D9D9"/>
    <a:srgbClr val="0070C0"/>
    <a:srgbClr val="06091F"/>
    <a:srgbClr val="FF9447"/>
    <a:srgbClr val="F15C48"/>
    <a:srgbClr val="E6E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6046" autoAdjust="0"/>
  </p:normalViewPr>
  <p:slideViewPr>
    <p:cSldViewPr snapToGrid="0" showGuides="1">
      <p:cViewPr>
        <p:scale>
          <a:sx n="100" d="100"/>
          <a:sy n="100" d="100"/>
        </p:scale>
        <p:origin x="1068" y="102"/>
      </p:cViewPr>
      <p:guideLst/>
    </p:cSldViewPr>
  </p:slideViewPr>
  <p:outlineViewPr>
    <p:cViewPr>
      <p:scale>
        <a:sx n="33" d="100"/>
        <a:sy n="33" d="100"/>
      </p:scale>
      <p:origin x="0" y="-26844"/>
    </p:cViewPr>
  </p:outlineViewPr>
  <p:notesTextViewPr>
    <p:cViewPr>
      <p:scale>
        <a:sx n="3" d="2"/>
        <a:sy n="3" d="2"/>
      </p:scale>
      <p:origin x="0" y="0"/>
    </p:cViewPr>
  </p:notesTextViewPr>
  <p:sorterViewPr>
    <p:cViewPr>
      <p:scale>
        <a:sx n="75" d="100"/>
        <a:sy n="75" d="100"/>
      </p:scale>
      <p:origin x="0" y="-1254"/>
    </p:cViewPr>
  </p:sorterViewPr>
  <p:notesViewPr>
    <p:cSldViewPr snapToGrid="0" showGuides="1">
      <p:cViewPr>
        <p:scale>
          <a:sx n="75" d="100"/>
          <a:sy n="75" d="100"/>
        </p:scale>
        <p:origin x="3156" y="2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ha Jemsek" userId="S::misha.jemsek@holdnorgerent.no::1ec921f2-9aa2-4cdd-87ad-df6377c7b533" providerId="AD" clId="Web-{5BB91F99-E33D-8E38-DF7A-7DC49CF34640}"/>
    <pc:docChg chg="modSld">
      <pc:chgData name="Misha Jemsek" userId="S::misha.jemsek@holdnorgerent.no::1ec921f2-9aa2-4cdd-87ad-df6377c7b533" providerId="AD" clId="Web-{5BB91F99-E33D-8E38-DF7A-7DC49CF34640}" dt="2026-03-04T09:11:16.016" v="1" actId="1076"/>
      <pc:docMkLst>
        <pc:docMk/>
      </pc:docMkLst>
      <pc:sldChg chg="modSp">
        <pc:chgData name="Misha Jemsek" userId="S::misha.jemsek@holdnorgerent.no::1ec921f2-9aa2-4cdd-87ad-df6377c7b533" providerId="AD" clId="Web-{5BB91F99-E33D-8E38-DF7A-7DC49CF34640}" dt="2026-03-04T09:11:16.016" v="1" actId="1076"/>
        <pc:sldMkLst>
          <pc:docMk/>
          <pc:sldMk cId="509564271" sldId="5638"/>
        </pc:sldMkLst>
        <pc:graphicFrameChg chg="mod">
          <ac:chgData name="Misha Jemsek" userId="S::misha.jemsek@holdnorgerent.no::1ec921f2-9aa2-4cdd-87ad-df6377c7b533" providerId="AD" clId="Web-{5BB91F99-E33D-8E38-DF7A-7DC49CF34640}" dt="2026-03-04T09:11:16.016" v="1" actId="1076"/>
          <ac:graphicFrameMkLst>
            <pc:docMk/>
            <pc:sldMk cId="509564271" sldId="5638"/>
            <ac:graphicFrameMk id="4" creationId="{00000000-0000-0000-0000-000000000000}"/>
          </ac:graphicFrameMkLst>
        </pc:graphicFrameChg>
      </pc:sldChg>
    </pc:docChg>
  </pc:docChgLst>
  <pc:docChgLst>
    <pc:chgData name="Marie Olafsen" userId="S::marie.olafsen@holdnorgerent.no::52d6f3fc-cf9f-4e2a-bab9-05937ae00f8b" providerId="AD" clId="Web-{E5757204-34CF-C6E3-181D-1D1868A29F8E}"/>
    <pc:docChg chg="modSld">
      <pc:chgData name="Marie Olafsen" userId="S::marie.olafsen@holdnorgerent.no::52d6f3fc-cf9f-4e2a-bab9-05937ae00f8b" providerId="AD" clId="Web-{E5757204-34CF-C6E3-181D-1D1868A29F8E}" dt="2026-02-05T13:56:58.122" v="1" actId="1076"/>
      <pc:docMkLst>
        <pc:docMk/>
      </pc:docMkLst>
      <pc:sldChg chg="modSp">
        <pc:chgData name="Marie Olafsen" userId="S::marie.olafsen@holdnorgerent.no::52d6f3fc-cf9f-4e2a-bab9-05937ae00f8b" providerId="AD" clId="Web-{E5757204-34CF-C6E3-181D-1D1868A29F8E}" dt="2026-02-05T13:56:58.122" v="1" actId="1076"/>
        <pc:sldMkLst>
          <pc:docMk/>
          <pc:sldMk cId="0" sldId="796"/>
        </pc:sldMkLst>
        <pc:graphicFrameChg chg="mod">
          <ac:chgData name="Marie Olafsen" userId="S::marie.olafsen@holdnorgerent.no::52d6f3fc-cf9f-4e2a-bab9-05937ae00f8b" providerId="AD" clId="Web-{E5757204-34CF-C6E3-181D-1D1868A29F8E}" dt="2026-02-05T13:56:58.122" v="1" actId="1076"/>
          <ac:graphicFrameMkLst>
            <pc:docMk/>
            <pc:sldMk cId="0" sldId="796"/>
            <ac:graphicFrameMk id="4"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6977681614452707"/>
          <c:y val="7.2933741478789713E-3"/>
          <c:w val="0.40387893172975792"/>
          <c:h val="0.89646243668684578"/>
        </c:manualLayout>
      </c:layout>
      <c:barChart>
        <c:barDir val="bar"/>
        <c:grouping val="clustered"/>
        <c:varyColors val="0"/>
        <c:ser>
          <c:idx val="0"/>
          <c:order val="0"/>
          <c:tx>
            <c:strRef>
              <c:f>Sheet1!$B$1</c:f>
              <c:strCache>
                <c:ptCount val="1"/>
                <c:pt idx="0">
                  <c:v>jan.21</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Sheet1!$B$2:$B$4</c:f>
              <c:numCache>
                <c:formatCode>General</c:formatCode>
                <c:ptCount val="3"/>
                <c:pt idx="0">
                  <c:v>8</c:v>
                </c:pt>
                <c:pt idx="1">
                  <c:v>6</c:v>
                </c:pt>
                <c:pt idx="2">
                  <c:v>85</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Sheet1!$C$2:$C$4</c:f>
              <c:numCache>
                <c:formatCode>General</c:formatCode>
                <c:ptCount val="3"/>
                <c:pt idx="0">
                  <c:v>7.0000000000000009</c:v>
                </c:pt>
                <c:pt idx="1">
                  <c:v>6</c:v>
                </c:pt>
                <c:pt idx="2">
                  <c:v>87</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Sheet1!$D$2:$D$4</c:f>
              <c:numCache>
                <c:formatCode>General</c:formatCode>
                <c:ptCount val="3"/>
                <c:pt idx="0">
                  <c:v>10</c:v>
                </c:pt>
                <c:pt idx="1">
                  <c:v>8</c:v>
                </c:pt>
                <c:pt idx="2">
                  <c:v>82</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des.23</c:v>
                </c:pt>
              </c:strCache>
            </c:strRef>
          </c:tx>
          <c:spPr>
            <a:solidFill>
              <a:schemeClr val="bg2">
                <a:lumMod val="75000"/>
                <a:lumOff val="25000"/>
              </a:schemeClr>
            </a:solidFill>
            <a:ln>
              <a:noFill/>
            </a:ln>
            <a:effectLst/>
          </c:spPr>
          <c:invertIfNegative val="0"/>
          <c:dLbls>
            <c:dLbl>
              <c:idx val="1"/>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1-D691-408D-89D0-022AEF4BB3B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Sheet1!$E$2:$E$4</c:f>
              <c:numCache>
                <c:formatCode>0</c:formatCode>
                <c:ptCount val="3"/>
                <c:pt idx="0">
                  <c:v>8.2669253822870594</c:v>
                </c:pt>
                <c:pt idx="1">
                  <c:v>4.6597715136997602</c:v>
                </c:pt>
                <c:pt idx="2">
                  <c:v>87.073303104012993</c:v>
                </c:pt>
              </c:numCache>
            </c:numRef>
          </c:val>
          <c:extLst>
            <c:ext xmlns:c16="http://schemas.microsoft.com/office/drawing/2014/chart" uri="{C3380CC4-5D6E-409C-BE32-E72D297353CC}">
              <c16:uniqueId val="{00000001-601A-4CA6-A3EA-0B89E9989269}"/>
            </c:ext>
          </c:extLst>
        </c:ser>
        <c:ser>
          <c:idx val="4"/>
          <c:order val="4"/>
          <c:tx>
            <c:strRef>
              <c:f>Sheet1!$F$1</c:f>
              <c:strCache>
                <c:ptCount val="1"/>
                <c:pt idx="0">
                  <c:v>des.24</c:v>
                </c:pt>
              </c:strCache>
            </c:strRef>
          </c:tx>
          <c:spPr>
            <a:solidFill>
              <a:srgbClr val="9FE5D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Sheet1!$F$2:$F$4</c:f>
              <c:numCache>
                <c:formatCode>0</c:formatCode>
                <c:ptCount val="3"/>
                <c:pt idx="0">
                  <c:v>7.0295520299625043</c:v>
                </c:pt>
                <c:pt idx="1">
                  <c:v>3.7788743743670201</c:v>
                </c:pt>
                <c:pt idx="2">
                  <c:v>89.191573595670548</c:v>
                </c:pt>
              </c:numCache>
            </c:numRef>
          </c:val>
          <c:extLst>
            <c:ext xmlns:c16="http://schemas.microsoft.com/office/drawing/2014/chart" uri="{C3380CC4-5D6E-409C-BE32-E72D297353CC}">
              <c16:uniqueId val="{00000000-D691-408D-89D0-022AEF4BB3BA}"/>
            </c:ext>
          </c:extLst>
        </c:ser>
        <c:ser>
          <c:idx val="5"/>
          <c:order val="5"/>
          <c:tx>
            <c:strRef>
              <c:f>Sheet1!$G$1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Sheet1!$G$2:$G$4</c:f>
              <c:numCache>
                <c:formatCode>0</c:formatCode>
                <c:ptCount val="3"/>
                <c:pt idx="0">
                  <c:v>8</c:v>
                </c:pt>
                <c:pt idx="1">
                  <c:v>4.6597715136997602</c:v>
                </c:pt>
                <c:pt idx="2">
                  <c:v>88</c:v>
                </c:pt>
              </c:numCache>
            </c:numRef>
          </c:val>
          <c:extLst>
            <c:ext xmlns:c16="http://schemas.microsoft.com/office/drawing/2014/chart" uri="{C3380CC4-5D6E-409C-BE32-E72D297353CC}">
              <c16:uniqueId val="{00000000-EB4F-4D55-A1B3-76E50956BBF1}"/>
            </c:ext>
          </c:extLst>
        </c:ser>
        <c:dLbls>
          <c:showLegendKey val="0"/>
          <c:showVal val="0"/>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egendEntry>
        <c:idx val="3"/>
        <c:txPr>
          <a:bodyPr rot="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legendEntry>
      <c:legendEntry>
        <c:idx val="4"/>
        <c:txPr>
          <a:bodyPr rot="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legendEntry>
      <c:layout>
        <c:manualLayout>
          <c:xMode val="edge"/>
          <c:yMode val="edge"/>
          <c:x val="8.4712231677448208E-2"/>
          <c:y val="0.92923965300991773"/>
          <c:w val="0.72660052554942667"/>
          <c:h val="6.1931154373784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545621212470106"/>
          <c:y val="3.2608698189341929E-2"/>
          <c:w val="0.37195551321643072"/>
          <c:h val="0.81903339915853501"/>
        </c:manualLayout>
      </c:layout>
      <c:barChart>
        <c:barDir val="bar"/>
        <c:grouping val="clustered"/>
        <c:varyColors val="0"/>
        <c:ser>
          <c:idx val="0"/>
          <c:order val="0"/>
          <c:tx>
            <c:strRef>
              <c:f>Sheet1!$B$1</c:f>
              <c:strCache>
                <c:ptCount val="1"/>
                <c:pt idx="0">
                  <c:v>des.21 (n=29)</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c:v>
                </c:pt>
                <c:pt idx="1">
                  <c:v>Nei</c:v>
                </c:pt>
                <c:pt idx="2">
                  <c:v>Vet ikke</c:v>
                </c:pt>
              </c:strCache>
            </c:strRef>
          </c:cat>
          <c:val>
            <c:numRef>
              <c:f>Sheet1!$B$2:$B$4</c:f>
              <c:numCache>
                <c:formatCode>General</c:formatCode>
                <c:ptCount val="3"/>
                <c:pt idx="0">
                  <c:v>6</c:v>
                </c:pt>
                <c:pt idx="1">
                  <c:v>89</c:v>
                </c:pt>
                <c:pt idx="2">
                  <c:v>6</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des.22 (n=29)</c:v>
                </c:pt>
              </c:strCache>
            </c:strRef>
          </c:tx>
          <c:spPr>
            <a:solidFill>
              <a:srgbClr val="103C50">
                <a:lumMod val="50000"/>
                <a:lumOff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c:v>
                </c:pt>
                <c:pt idx="1">
                  <c:v>Nei</c:v>
                </c:pt>
                <c:pt idx="2">
                  <c:v>Vet ikke</c:v>
                </c:pt>
              </c:strCache>
            </c:strRef>
          </c:cat>
          <c:val>
            <c:numRef>
              <c:f>Sheet1!$C$2:$C$4</c:f>
              <c:numCache>
                <c:formatCode>General</c:formatCode>
                <c:ptCount val="3"/>
                <c:pt idx="0">
                  <c:v>13</c:v>
                </c:pt>
                <c:pt idx="1">
                  <c:v>87</c:v>
                </c:pt>
                <c:pt idx="2">
                  <c:v>0</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des.23 (n=17)</c:v>
                </c:pt>
              </c:strCache>
            </c:strRef>
          </c:tx>
          <c:spPr>
            <a:solidFill>
              <a:srgbClr val="103C50">
                <a:lumMod val="75000"/>
                <a:lumOff val="2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c:v>
                </c:pt>
                <c:pt idx="1">
                  <c:v>Nei</c:v>
                </c:pt>
                <c:pt idx="2">
                  <c:v>Vet ikke</c:v>
                </c:pt>
              </c:strCache>
            </c:strRef>
          </c:cat>
          <c:val>
            <c:numRef>
              <c:f>Sheet1!$D$2:$D$4</c:f>
              <c:numCache>
                <c:formatCode>0</c:formatCode>
                <c:ptCount val="3"/>
                <c:pt idx="0">
                  <c:v>34.650887928538701</c:v>
                </c:pt>
                <c:pt idx="1">
                  <c:v>58.193466734082001</c:v>
                </c:pt>
                <c:pt idx="2">
                  <c:v>7.1556453373794104</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des.24 (n=19)</c:v>
                </c:pt>
              </c:strCache>
            </c:strRef>
          </c:tx>
          <c:spPr>
            <a:solidFill>
              <a:srgbClr val="9FE5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c:v>
                </c:pt>
                <c:pt idx="1">
                  <c:v>Nei</c:v>
                </c:pt>
                <c:pt idx="2">
                  <c:v>Vet ikke</c:v>
                </c:pt>
              </c:strCache>
            </c:strRef>
          </c:cat>
          <c:val>
            <c:numRef>
              <c:f>Sheet1!$E$2:$E$4</c:f>
              <c:numCache>
                <c:formatCode>0</c:formatCode>
                <c:ptCount val="3"/>
                <c:pt idx="0">
                  <c:v>52.074567158369177</c:v>
                </c:pt>
                <c:pt idx="1">
                  <c:v>39.337361922019859</c:v>
                </c:pt>
                <c:pt idx="2">
                  <c:v>8.5880709196109617</c:v>
                </c:pt>
              </c:numCache>
            </c:numRef>
          </c:val>
          <c:extLst>
            <c:ext xmlns:c16="http://schemas.microsoft.com/office/drawing/2014/chart" uri="{C3380CC4-5D6E-409C-BE32-E72D297353CC}">
              <c16:uniqueId val="{00000000-DFE8-433B-9FEC-EE9758F7C957}"/>
            </c:ext>
          </c:extLst>
        </c:ser>
        <c:ser>
          <c:idx val="4"/>
          <c:order val="4"/>
          <c:tx>
            <c:strRef>
              <c:f>Sheet1!$F$1</c:f>
              <c:strCache>
                <c:ptCount val="1"/>
                <c:pt idx="0">
                  <c:v>nov.25 (n=21)</c:v>
                </c:pt>
              </c:strCache>
            </c:strRef>
          </c:tx>
          <c:spPr>
            <a:solidFill>
              <a:srgbClr val="1DAFAD">
                <a:lumMod val="50000"/>
              </a:srgb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c:v>
                </c:pt>
                <c:pt idx="1">
                  <c:v>Nei</c:v>
                </c:pt>
                <c:pt idx="2">
                  <c:v>Vet ikke</c:v>
                </c:pt>
              </c:strCache>
            </c:strRef>
          </c:cat>
          <c:val>
            <c:numRef>
              <c:f>Sheet1!$F$2:$F$4</c:f>
              <c:numCache>
                <c:formatCode>General</c:formatCode>
                <c:ptCount val="3"/>
                <c:pt idx="0">
                  <c:v>31</c:v>
                </c:pt>
                <c:pt idx="1">
                  <c:v>63</c:v>
                </c:pt>
                <c:pt idx="2">
                  <c:v>6</c:v>
                </c:pt>
              </c:numCache>
            </c:numRef>
          </c:val>
          <c:extLst>
            <c:ext xmlns:c16="http://schemas.microsoft.com/office/drawing/2014/chart" uri="{C3380CC4-5D6E-409C-BE32-E72D297353CC}">
              <c16:uniqueId val="{00000000-7CB0-4F18-870F-4EA9A765AF99}"/>
            </c:ext>
          </c:extLst>
        </c:ser>
        <c:dLbls>
          <c:dLblPos val="outEnd"/>
          <c:showLegendKey val="0"/>
          <c:showVal val="1"/>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12704438131480042"/>
          <c:y val="0.93023262131818285"/>
          <c:w val="0.83551207361549484"/>
          <c:h val="6.97673786818170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3450468227918487"/>
          <c:y val="1.1055230816974725E-2"/>
          <c:w val="0.35328209077919981"/>
          <c:h val="0.90681456803210414"/>
        </c:manualLayout>
      </c:layout>
      <c:barChart>
        <c:barDir val="bar"/>
        <c:grouping val="clustered"/>
        <c:varyColors val="0"/>
        <c:ser>
          <c:idx val="0"/>
          <c:order val="0"/>
          <c:tx>
            <c:strRef>
              <c:f>Sheet1!$B$1</c:f>
              <c:strCache>
                <c:ptCount val="1"/>
                <c:pt idx="0">
                  <c:v>des.23</c:v>
                </c:pt>
              </c:strCache>
            </c:strRef>
          </c:tx>
          <c:spPr>
            <a:solidFill>
              <a:schemeClr val="bg2">
                <a:lumMod val="75000"/>
                <a:lumOff val="25000"/>
              </a:schemeClr>
            </a:solidFill>
            <a:ln>
              <a:noFill/>
            </a:ln>
            <a:effectLst/>
          </c:spPr>
          <c:invertIfNegative val="0"/>
          <c:dPt>
            <c:idx val="6"/>
            <c:invertIfNegative val="0"/>
            <c:bubble3D val="0"/>
            <c:spPr>
              <a:solidFill>
                <a:schemeClr val="bg2">
                  <a:lumMod val="75000"/>
                  <a:lumOff val="25000"/>
                </a:schemeClr>
              </a:solidFill>
              <a:ln>
                <a:noFill/>
              </a:ln>
              <a:effectLst/>
            </c:spPr>
            <c:extLst>
              <c:ext xmlns:c16="http://schemas.microsoft.com/office/drawing/2014/chart" uri="{C3380CC4-5D6E-409C-BE32-E72D297353CC}">
                <c16:uniqueId val="{00000001-06DD-403F-A463-A644497B64FD}"/>
              </c:ext>
            </c:extLst>
          </c:dPt>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Jeg ønsket bare å rydde</c:v>
                </c:pt>
                <c:pt idx="1">
                  <c:v>En annen person registrerte på mine vegne</c:v>
                </c:pt>
                <c:pt idx="2">
                  <c:v>De ansvarlige for ryddeaksjonen foretok registreringene</c:v>
                </c:pt>
                <c:pt idx="3">
                  <c:v>Jeg glemte å registrere</c:v>
                </c:pt>
                <c:pt idx="4">
                  <c:v>Jeg benyttet et annet verktøy, skriv hvilket:</c:v>
                </c:pt>
                <c:pt idx="5">
                  <c:v>Annet</c:v>
                </c:pt>
                <c:pt idx="6">
                  <c:v>Vet ikke</c:v>
                </c:pt>
              </c:strCache>
            </c:strRef>
          </c:cat>
          <c:val>
            <c:numRef>
              <c:f>Sheet1!$B$2:$B$10</c:f>
              <c:numCache>
                <c:formatCode>0</c:formatCode>
                <c:ptCount val="7"/>
                <c:pt idx="0">
                  <c:v>57.618817924070598</c:v>
                </c:pt>
                <c:pt idx="1">
                  <c:v>17.287051130353301</c:v>
                </c:pt>
                <c:pt idx="2">
                  <c:v>11.623964644741999</c:v>
                </c:pt>
                <c:pt idx="5">
                  <c:v>8.2678373294596792</c:v>
                </c:pt>
                <c:pt idx="6">
                  <c:v>15.035751113959501</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Jeg ønsket bare å rydde</c:v>
                </c:pt>
                <c:pt idx="1">
                  <c:v>En annen person registrerte på mine vegne</c:v>
                </c:pt>
                <c:pt idx="2">
                  <c:v>De ansvarlige for ryddeaksjonen foretok registreringene</c:v>
                </c:pt>
                <c:pt idx="3">
                  <c:v>Jeg glemte å registrere</c:v>
                </c:pt>
                <c:pt idx="4">
                  <c:v>Jeg benyttet et annet verktøy, skriv hvilket:</c:v>
                </c:pt>
                <c:pt idx="5">
                  <c:v>Annet</c:v>
                </c:pt>
                <c:pt idx="6">
                  <c:v>Vet ikke</c:v>
                </c:pt>
              </c:strCache>
            </c:strRef>
          </c:cat>
          <c:val>
            <c:numRef>
              <c:f>Sheet1!$C$2:$C$10</c:f>
              <c:numCache>
                <c:formatCode>0</c:formatCode>
                <c:ptCount val="7"/>
                <c:pt idx="0">
                  <c:v>47.26093815974312</c:v>
                </c:pt>
                <c:pt idx="1">
                  <c:v>0</c:v>
                </c:pt>
                <c:pt idx="2">
                  <c:v>26.557089435617865</c:v>
                </c:pt>
                <c:pt idx="4">
                  <c:v>41.828886863222024</c:v>
                </c:pt>
              </c:numCache>
            </c:numRef>
          </c:val>
          <c:extLst>
            <c:ext xmlns:c16="http://schemas.microsoft.com/office/drawing/2014/chart" uri="{C3380CC4-5D6E-409C-BE32-E72D297353CC}">
              <c16:uniqueId val="{00000002-BD49-4B6D-B923-592CCE3A335F}"/>
            </c:ext>
          </c:extLst>
        </c:ser>
        <c:ser>
          <c:idx val="2"/>
          <c:order val="2"/>
          <c:tx>
            <c:strRef>
              <c:f>Sheet1!$D$1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Jeg ønsket bare å rydde</c:v>
                </c:pt>
                <c:pt idx="1">
                  <c:v>En annen person registrerte på mine vegne</c:v>
                </c:pt>
                <c:pt idx="2">
                  <c:v>De ansvarlige for ryddeaksjonen foretok registreringene</c:v>
                </c:pt>
                <c:pt idx="3">
                  <c:v>Jeg glemte å registrere</c:v>
                </c:pt>
                <c:pt idx="4">
                  <c:v>Jeg benyttet et annet verktøy, skriv hvilket:</c:v>
                </c:pt>
                <c:pt idx="5">
                  <c:v>Annet</c:v>
                </c:pt>
                <c:pt idx="6">
                  <c:v>Vet ikke</c:v>
                </c:pt>
              </c:strCache>
            </c:strRef>
          </c:cat>
          <c:val>
            <c:numRef>
              <c:f>Sheet1!$D$2:$D$10</c:f>
              <c:numCache>
                <c:formatCode>0</c:formatCode>
                <c:ptCount val="7"/>
                <c:pt idx="0">
                  <c:v>62</c:v>
                </c:pt>
                <c:pt idx="1">
                  <c:v>17</c:v>
                </c:pt>
                <c:pt idx="2">
                  <c:v>24</c:v>
                </c:pt>
                <c:pt idx="3">
                  <c:v>22</c:v>
                </c:pt>
                <c:pt idx="4">
                  <c:v>0</c:v>
                </c:pt>
                <c:pt idx="5">
                  <c:v>0</c:v>
                </c:pt>
                <c:pt idx="6">
                  <c:v>0</c:v>
                </c:pt>
              </c:numCache>
            </c:numRef>
          </c:val>
          <c:extLst>
            <c:ext xmlns:c16="http://schemas.microsoft.com/office/drawing/2014/chart" uri="{C3380CC4-5D6E-409C-BE32-E72D297353CC}">
              <c16:uniqueId val="{00000002-9DDE-4B69-BCBF-6AE5908EBB55}"/>
            </c:ext>
          </c:extLst>
        </c:ser>
        <c:dLbls>
          <c:dLblPos val="outEnd"/>
          <c:showLegendKey val="0"/>
          <c:showVal val="1"/>
          <c:showCatName val="0"/>
          <c:showSerName val="0"/>
          <c:showPercent val="0"/>
          <c:showBubbleSize val="0"/>
        </c:dLbls>
        <c:gapWidth val="115"/>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7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0"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40175205043415635"/>
          <c:y val="0.931852068620449"/>
          <c:w val="0.35088121191525046"/>
          <c:h val="5.25542351619431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3450468227918487"/>
          <c:y val="1.0107048064192003E-2"/>
          <c:w val="0.35328209077919981"/>
          <c:h val="0.88185249541177946"/>
        </c:manualLayout>
      </c:layout>
      <c:barChart>
        <c:barDir val="bar"/>
        <c:grouping val="clustered"/>
        <c:varyColors val="0"/>
        <c:ser>
          <c:idx val="0"/>
          <c:order val="0"/>
          <c:tx>
            <c:strRef>
              <c:f>Sheet1!$B$1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Hold Norge Rent</c:v>
                </c:pt>
                <c:pt idx="1">
                  <c:v>Handelens miljøfond</c:v>
                </c:pt>
                <c:pt idx="2">
                  <c:v>Strandryddedagen</c:v>
                </c:pt>
                <c:pt idx="3">
                  <c:v>Strandryddeuka</c:v>
                </c:pt>
                <c:pt idx="4">
                  <c:v>Vårryddedagen</c:v>
                </c:pt>
                <c:pt idx="5">
                  <c:v>In the same boat</c:v>
                </c:pt>
                <c:pt idx="6">
                  <c:v>Like Fin Som Før</c:v>
                </c:pt>
                <c:pt idx="7">
                  <c:v>Min bit av Norge</c:v>
                </c:pt>
                <c:pt idx="8">
                  <c:v>Ikke hørt om noen av disse</c:v>
                </c:pt>
              </c:strCache>
            </c:strRef>
          </c:cat>
          <c:val>
            <c:numRef>
              <c:f>Sheet1!$B$2:$B$10</c:f>
              <c:numCache>
                <c:formatCode>General</c:formatCode>
                <c:ptCount val="9"/>
                <c:pt idx="0">
                  <c:v>71</c:v>
                </c:pt>
                <c:pt idx="1">
                  <c:v>0</c:v>
                </c:pt>
                <c:pt idx="2">
                  <c:v>44</c:v>
                </c:pt>
                <c:pt idx="3">
                  <c:v>40</c:v>
                </c:pt>
                <c:pt idx="4">
                  <c:v>16</c:v>
                </c:pt>
                <c:pt idx="5">
                  <c:v>10</c:v>
                </c:pt>
                <c:pt idx="6">
                  <c:v>7.0000000000000009</c:v>
                </c:pt>
                <c:pt idx="7">
                  <c:v>8</c:v>
                </c:pt>
                <c:pt idx="8">
                  <c:v>17</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Hold Norge Rent</c:v>
                </c:pt>
                <c:pt idx="1">
                  <c:v>Handelens miljøfond</c:v>
                </c:pt>
                <c:pt idx="2">
                  <c:v>Strandryddedagen</c:v>
                </c:pt>
                <c:pt idx="3">
                  <c:v>Strandryddeuka</c:v>
                </c:pt>
                <c:pt idx="4">
                  <c:v>Vårryddedagen</c:v>
                </c:pt>
                <c:pt idx="5">
                  <c:v>In the same boat</c:v>
                </c:pt>
                <c:pt idx="6">
                  <c:v>Like Fin Som Før</c:v>
                </c:pt>
                <c:pt idx="7">
                  <c:v>Min bit av Norge</c:v>
                </c:pt>
                <c:pt idx="8">
                  <c:v>Ikke hørt om noen av disse</c:v>
                </c:pt>
              </c:strCache>
            </c:strRef>
          </c:cat>
          <c:val>
            <c:numRef>
              <c:f>Sheet1!$C$2:$C$10</c:f>
              <c:numCache>
                <c:formatCode>General</c:formatCode>
                <c:ptCount val="9"/>
                <c:pt idx="0">
                  <c:v>75</c:v>
                </c:pt>
                <c:pt idx="1">
                  <c:v>12</c:v>
                </c:pt>
                <c:pt idx="2">
                  <c:v>57.999999999999993</c:v>
                </c:pt>
                <c:pt idx="3">
                  <c:v>40</c:v>
                </c:pt>
                <c:pt idx="4">
                  <c:v>30</c:v>
                </c:pt>
                <c:pt idx="5">
                  <c:v>8</c:v>
                </c:pt>
                <c:pt idx="6">
                  <c:v>7.0000000000000009</c:v>
                </c:pt>
                <c:pt idx="7">
                  <c:v>7.0000000000000009</c:v>
                </c:pt>
                <c:pt idx="8" formatCode="0">
                  <c:v>11</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des.23</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Hold Norge Rent</c:v>
                </c:pt>
                <c:pt idx="1">
                  <c:v>Handelens miljøfond</c:v>
                </c:pt>
                <c:pt idx="2">
                  <c:v>Strandryddedagen</c:v>
                </c:pt>
                <c:pt idx="3">
                  <c:v>Strandryddeuka</c:v>
                </c:pt>
                <c:pt idx="4">
                  <c:v>Vårryddedagen</c:v>
                </c:pt>
                <c:pt idx="5">
                  <c:v>In the same boat</c:v>
                </c:pt>
                <c:pt idx="6">
                  <c:v>Like Fin Som Før</c:v>
                </c:pt>
                <c:pt idx="7">
                  <c:v>Min bit av Norge</c:v>
                </c:pt>
                <c:pt idx="8">
                  <c:v>Ikke hørt om noen av disse</c:v>
                </c:pt>
              </c:strCache>
            </c:strRef>
          </c:cat>
          <c:val>
            <c:numRef>
              <c:f>Sheet1!$D$2:$D$10</c:f>
              <c:numCache>
                <c:formatCode>0</c:formatCode>
                <c:ptCount val="9"/>
                <c:pt idx="0" formatCode="General">
                  <c:v>51</c:v>
                </c:pt>
                <c:pt idx="1">
                  <c:v>9.6967688585277898</c:v>
                </c:pt>
                <c:pt idx="2">
                  <c:v>31.1214354815192</c:v>
                </c:pt>
                <c:pt idx="3">
                  <c:v>13.3889223107224</c:v>
                </c:pt>
                <c:pt idx="4">
                  <c:v>7.0533329343831799</c:v>
                </c:pt>
                <c:pt idx="5">
                  <c:v>3.34190264382578</c:v>
                </c:pt>
                <c:pt idx="6">
                  <c:v>1.27600662775825</c:v>
                </c:pt>
                <c:pt idx="7">
                  <c:v>1.22069839418816</c:v>
                </c:pt>
                <c:pt idx="8">
                  <c:v>31.927936614027999</c:v>
                </c:pt>
              </c:numCache>
            </c:numRef>
          </c:val>
          <c:extLst>
            <c:ext xmlns:c16="http://schemas.microsoft.com/office/drawing/2014/chart" uri="{C3380CC4-5D6E-409C-BE32-E72D297353CC}">
              <c16:uniqueId val="{00000000-5B85-4F62-85AA-C9E5AC04DF4E}"/>
            </c:ext>
          </c:extLst>
        </c:ser>
        <c:ser>
          <c:idx val="3"/>
          <c:order val="3"/>
          <c:tx>
            <c:strRef>
              <c:f>Sheet1!$E$1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Hold Norge Rent</c:v>
                </c:pt>
                <c:pt idx="1">
                  <c:v>Handelens miljøfond</c:v>
                </c:pt>
                <c:pt idx="2">
                  <c:v>Strandryddedagen</c:v>
                </c:pt>
                <c:pt idx="3">
                  <c:v>Strandryddeuka</c:v>
                </c:pt>
                <c:pt idx="4">
                  <c:v>Vårryddedagen</c:v>
                </c:pt>
                <c:pt idx="5">
                  <c:v>In the same boat</c:v>
                </c:pt>
                <c:pt idx="6">
                  <c:v>Like Fin Som Før</c:v>
                </c:pt>
                <c:pt idx="7">
                  <c:v>Min bit av Norge</c:v>
                </c:pt>
                <c:pt idx="8">
                  <c:v>Ikke hørt om noen av disse</c:v>
                </c:pt>
              </c:strCache>
            </c:strRef>
          </c:cat>
          <c:val>
            <c:numRef>
              <c:f>Sheet1!$E$2:$E$10</c:f>
              <c:numCache>
                <c:formatCode>0</c:formatCode>
                <c:ptCount val="9"/>
                <c:pt idx="0">
                  <c:v>47.920150469401811</c:v>
                </c:pt>
                <c:pt idx="1">
                  <c:v>18.90497791876588</c:v>
                </c:pt>
                <c:pt idx="2">
                  <c:v>27.185321828117218</c:v>
                </c:pt>
                <c:pt idx="3">
                  <c:v>12.420434758597677</c:v>
                </c:pt>
                <c:pt idx="4">
                  <c:v>6.0480269637213846</c:v>
                </c:pt>
                <c:pt idx="5">
                  <c:v>2.3387624068766359</c:v>
                </c:pt>
                <c:pt idx="6">
                  <c:v>0.81431799054744192</c:v>
                </c:pt>
                <c:pt idx="7">
                  <c:v>0.57730091362347069</c:v>
                </c:pt>
                <c:pt idx="8">
                  <c:v>35.823588752589536</c:v>
                </c:pt>
              </c:numCache>
            </c:numRef>
          </c:val>
          <c:extLst>
            <c:ext xmlns:c16="http://schemas.microsoft.com/office/drawing/2014/chart" uri="{C3380CC4-5D6E-409C-BE32-E72D297353CC}">
              <c16:uniqueId val="{00000000-EEE0-4FD8-8DB2-21EB8F35DC73}"/>
            </c:ext>
          </c:extLst>
        </c:ser>
        <c:ser>
          <c:idx val="4"/>
          <c:order val="4"/>
          <c:tx>
            <c:strRef>
              <c:f>Sheet1!$F$1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Hold Norge Rent</c:v>
                </c:pt>
                <c:pt idx="1">
                  <c:v>Handelens miljøfond</c:v>
                </c:pt>
                <c:pt idx="2">
                  <c:v>Strandryddedagen</c:v>
                </c:pt>
                <c:pt idx="3">
                  <c:v>Strandryddeuka</c:v>
                </c:pt>
                <c:pt idx="4">
                  <c:v>Vårryddedagen</c:v>
                </c:pt>
                <c:pt idx="5">
                  <c:v>In the same boat</c:v>
                </c:pt>
                <c:pt idx="6">
                  <c:v>Like Fin Som Før</c:v>
                </c:pt>
                <c:pt idx="7">
                  <c:v>Min bit av Norge</c:v>
                </c:pt>
                <c:pt idx="8">
                  <c:v>Ikke hørt om noen av disse</c:v>
                </c:pt>
              </c:strCache>
            </c:strRef>
          </c:cat>
          <c:val>
            <c:numRef>
              <c:f>Sheet1!$F$2:$F$10</c:f>
              <c:numCache>
                <c:formatCode>General</c:formatCode>
                <c:ptCount val="9"/>
                <c:pt idx="0">
                  <c:v>53</c:v>
                </c:pt>
                <c:pt idx="1">
                  <c:v>29</c:v>
                </c:pt>
                <c:pt idx="2">
                  <c:v>26</c:v>
                </c:pt>
                <c:pt idx="3">
                  <c:v>11</c:v>
                </c:pt>
                <c:pt idx="4">
                  <c:v>6</c:v>
                </c:pt>
                <c:pt idx="5">
                  <c:v>3</c:v>
                </c:pt>
                <c:pt idx="6">
                  <c:v>1</c:v>
                </c:pt>
                <c:pt idx="7">
                  <c:v>1</c:v>
                </c:pt>
                <c:pt idx="8">
                  <c:v>31</c:v>
                </c:pt>
              </c:numCache>
            </c:numRef>
          </c:val>
          <c:extLst>
            <c:ext xmlns:c16="http://schemas.microsoft.com/office/drawing/2014/chart" uri="{C3380CC4-5D6E-409C-BE32-E72D297353CC}">
              <c16:uniqueId val="{00000000-83BD-4FBE-A8F2-AD29140CA4F5}"/>
            </c:ext>
          </c:extLst>
        </c:ser>
        <c:dLbls>
          <c:dLblPos val="outEnd"/>
          <c:showLegendKey val="0"/>
          <c:showVal val="1"/>
          <c:showCatName val="0"/>
          <c:showSerName val="0"/>
          <c:showPercent val="0"/>
          <c:showBubbleSize val="0"/>
        </c:dLbls>
        <c:gapWidth val="54"/>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sz="1400"/>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3965087578209061"/>
          <c:y val="1.1055154667142051E-2"/>
          <c:w val="0.35328209077919981"/>
          <c:h val="0.90028464799758179"/>
        </c:manualLayout>
      </c:layout>
      <c:barChart>
        <c:barDir val="bar"/>
        <c:grouping val="clustered"/>
        <c:varyColors val="0"/>
        <c:ser>
          <c:idx val="0"/>
          <c:order val="0"/>
          <c:tx>
            <c:strRef>
              <c:f>Sheet1!$B$1</c:f>
              <c:strCache>
                <c:ptCount val="1"/>
                <c:pt idx="0">
                  <c:v>des.23</c:v>
                </c:pt>
              </c:strCache>
            </c:strRef>
          </c:tx>
          <c:spPr>
            <a:solidFill>
              <a:schemeClr val="bg2">
                <a:lumMod val="75000"/>
                <a:lumOff val="25000"/>
              </a:schemeClr>
            </a:solidFill>
            <a:ln>
              <a:noFill/>
            </a:ln>
            <a:effectLst/>
          </c:spPr>
          <c:invertIfNegative val="0"/>
          <c:dPt>
            <c:idx val="9"/>
            <c:invertIfNegative val="0"/>
            <c:bubble3D val="0"/>
            <c:spPr>
              <a:solidFill>
                <a:schemeClr val="bg2">
                  <a:lumMod val="75000"/>
                  <a:lumOff val="25000"/>
                </a:schemeClr>
              </a:solidFill>
              <a:ln>
                <a:noFill/>
              </a:ln>
              <a:effectLst/>
            </c:spPr>
            <c:extLst>
              <c:ext xmlns:c16="http://schemas.microsoft.com/office/drawing/2014/chart" uri="{C3380CC4-5D6E-409C-BE32-E72D297353CC}">
                <c16:uniqueId val="{00000000-0205-4425-8959-14D4AE79FB06}"/>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Ryddeaksjoner</c:v>
                </c:pt>
                <c:pt idx="1">
                  <c:v>Forebygging av forsøpling</c:v>
                </c:pt>
                <c:pt idx="2">
                  <c:v>Frivillighet</c:v>
                </c:pt>
                <c:pt idx="3">
                  <c:v>Kildesortering</c:v>
                </c:pt>
                <c:pt idx="4">
                  <c:v>Strandrydding</c:v>
                </c:pt>
                <c:pt idx="5">
                  <c:v>Friluftsliv</c:v>
                </c:pt>
                <c:pt idx="6">
                  <c:v>Sporløs ferdsel</c:v>
                </c:pt>
                <c:pt idx="7">
                  <c:v>Rådgivning</c:v>
                </c:pt>
                <c:pt idx="8">
                  <c:v>Ikke noe av dette</c:v>
                </c:pt>
                <c:pt idx="9">
                  <c:v>Vet ikke</c:v>
                </c:pt>
              </c:strCache>
            </c:strRef>
          </c:cat>
          <c:val>
            <c:numRef>
              <c:f>Sheet1!$B$2:$B$11</c:f>
              <c:numCache>
                <c:formatCode>0</c:formatCode>
                <c:ptCount val="10"/>
                <c:pt idx="0">
                  <c:v>42.264018633198901</c:v>
                </c:pt>
                <c:pt idx="1">
                  <c:v>43.504470528815197</c:v>
                </c:pt>
                <c:pt idx="2">
                  <c:v>27.110581596444899</c:v>
                </c:pt>
                <c:pt idx="3">
                  <c:v>24.452638223871102</c:v>
                </c:pt>
                <c:pt idx="4">
                  <c:v>19.618934488792</c:v>
                </c:pt>
                <c:pt idx="5">
                  <c:v>14.1347713746034</c:v>
                </c:pt>
                <c:pt idx="6">
                  <c:v>11.7616540308428</c:v>
                </c:pt>
                <c:pt idx="7">
                  <c:v>2.0934481140452901</c:v>
                </c:pt>
                <c:pt idx="8">
                  <c:v>1.0065558306406299</c:v>
                </c:pt>
                <c:pt idx="9">
                  <c:v>21.7566257632832</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Ryddeaksjoner</c:v>
                </c:pt>
                <c:pt idx="1">
                  <c:v>Forebygging av forsøpling</c:v>
                </c:pt>
                <c:pt idx="2">
                  <c:v>Frivillighet</c:v>
                </c:pt>
                <c:pt idx="3">
                  <c:v>Kildesortering</c:v>
                </c:pt>
                <c:pt idx="4">
                  <c:v>Strandrydding</c:v>
                </c:pt>
                <c:pt idx="5">
                  <c:v>Friluftsliv</c:v>
                </c:pt>
                <c:pt idx="6">
                  <c:v>Sporløs ferdsel</c:v>
                </c:pt>
                <c:pt idx="7">
                  <c:v>Rådgivning</c:v>
                </c:pt>
                <c:pt idx="8">
                  <c:v>Ikke noe av dette</c:v>
                </c:pt>
                <c:pt idx="9">
                  <c:v>Vet ikke</c:v>
                </c:pt>
              </c:strCache>
            </c:strRef>
          </c:cat>
          <c:val>
            <c:numRef>
              <c:f>Sheet1!$C$2:$C$11</c:f>
              <c:numCache>
                <c:formatCode>0</c:formatCode>
                <c:ptCount val="10"/>
                <c:pt idx="0">
                  <c:v>42.535677741113751</c:v>
                </c:pt>
                <c:pt idx="1">
                  <c:v>43.682238784836656</c:v>
                </c:pt>
                <c:pt idx="2">
                  <c:v>26.618366768232665</c:v>
                </c:pt>
                <c:pt idx="3">
                  <c:v>21.947254031909463</c:v>
                </c:pt>
                <c:pt idx="4">
                  <c:v>20.065842659706334</c:v>
                </c:pt>
                <c:pt idx="5">
                  <c:v>12.946789482152242</c:v>
                </c:pt>
                <c:pt idx="6">
                  <c:v>10.029110037666918</c:v>
                </c:pt>
                <c:pt idx="7">
                  <c:v>2.9424269936448222</c:v>
                </c:pt>
                <c:pt idx="8">
                  <c:v>4.0755833256685294</c:v>
                </c:pt>
                <c:pt idx="9">
                  <c:v>23.452502889711404</c:v>
                </c:pt>
              </c:numCache>
            </c:numRef>
          </c:val>
          <c:extLst>
            <c:ext xmlns:c16="http://schemas.microsoft.com/office/drawing/2014/chart" uri="{C3380CC4-5D6E-409C-BE32-E72D297353CC}">
              <c16:uniqueId val="{00000002-19F3-4456-909C-81670B05FAED}"/>
            </c:ext>
          </c:extLst>
        </c:ser>
        <c:ser>
          <c:idx val="2"/>
          <c:order val="2"/>
          <c:tx>
            <c:strRef>
              <c:f>Sheet1!$D$1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Ryddeaksjoner</c:v>
                </c:pt>
                <c:pt idx="1">
                  <c:v>Forebygging av forsøpling</c:v>
                </c:pt>
                <c:pt idx="2">
                  <c:v>Frivillighet</c:v>
                </c:pt>
                <c:pt idx="3">
                  <c:v>Kildesortering</c:v>
                </c:pt>
                <c:pt idx="4">
                  <c:v>Strandrydding</c:v>
                </c:pt>
                <c:pt idx="5">
                  <c:v>Friluftsliv</c:v>
                </c:pt>
                <c:pt idx="6">
                  <c:v>Sporløs ferdsel</c:v>
                </c:pt>
                <c:pt idx="7">
                  <c:v>Rådgivning</c:v>
                </c:pt>
                <c:pt idx="8">
                  <c:v>Ikke noe av dette</c:v>
                </c:pt>
                <c:pt idx="9">
                  <c:v>Vet ikke</c:v>
                </c:pt>
              </c:strCache>
            </c:strRef>
          </c:cat>
          <c:val>
            <c:numRef>
              <c:f>Sheet1!$D$2:$D$11</c:f>
              <c:numCache>
                <c:formatCode>0</c:formatCode>
                <c:ptCount val="10"/>
                <c:pt idx="0">
                  <c:v>44</c:v>
                </c:pt>
                <c:pt idx="1">
                  <c:v>43</c:v>
                </c:pt>
                <c:pt idx="2">
                  <c:v>28</c:v>
                </c:pt>
                <c:pt idx="3">
                  <c:v>22</c:v>
                </c:pt>
                <c:pt idx="4">
                  <c:v>20</c:v>
                </c:pt>
                <c:pt idx="5">
                  <c:v>15</c:v>
                </c:pt>
                <c:pt idx="6">
                  <c:v>12</c:v>
                </c:pt>
                <c:pt idx="7">
                  <c:v>2</c:v>
                </c:pt>
                <c:pt idx="8">
                  <c:v>4</c:v>
                </c:pt>
                <c:pt idx="9">
                  <c:v>22</c:v>
                </c:pt>
              </c:numCache>
            </c:numRef>
          </c:val>
          <c:extLst>
            <c:ext xmlns:c16="http://schemas.microsoft.com/office/drawing/2014/chart" uri="{C3380CC4-5D6E-409C-BE32-E72D297353CC}">
              <c16:uniqueId val="{00000002-DB62-49CD-8B7C-DC57C1E663B5}"/>
            </c:ext>
          </c:extLst>
        </c:ser>
        <c:dLbls>
          <c:dLblPos val="outEnd"/>
          <c:showLegendKey val="0"/>
          <c:showVal val="1"/>
          <c:showCatName val="0"/>
          <c:showSerName val="0"/>
          <c:showPercent val="0"/>
          <c:showBubbleSize val="0"/>
        </c:dLbls>
        <c:gapWidth val="115"/>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0"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3528595860852774"/>
          <c:y val="0.93547248854819831"/>
          <c:w val="0.37661952624374728"/>
          <c:h val="4.97622443206039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7618135830440352"/>
          <c:y val="1.1055230816974725E-2"/>
          <c:w val="0.36014365533093973"/>
          <c:h val="0.87302822622728737"/>
        </c:manualLayout>
      </c:layout>
      <c:barChart>
        <c:barDir val="bar"/>
        <c:grouping val="clustered"/>
        <c:varyColors val="0"/>
        <c:ser>
          <c:idx val="0"/>
          <c:order val="0"/>
          <c:tx>
            <c:strRef>
              <c:f>Sheet1!$B$1</c:f>
              <c:strCache>
                <c:ptCount val="1"/>
                <c:pt idx="0">
                  <c:v>des.23</c:v>
                </c:pt>
              </c:strCache>
            </c:strRef>
          </c:tx>
          <c:spPr>
            <a:solidFill>
              <a:schemeClr val="bg2">
                <a:lumMod val="75000"/>
                <a:lumOff val="25000"/>
              </a:schemeClr>
            </a:solidFill>
            <a:ln>
              <a:noFill/>
            </a:ln>
            <a:effectLst/>
          </c:spPr>
          <c:invertIfNegative val="0"/>
          <c:dPt>
            <c:idx val="6"/>
            <c:invertIfNegative val="0"/>
            <c:bubble3D val="0"/>
            <c:spPr>
              <a:solidFill>
                <a:schemeClr val="bg2">
                  <a:lumMod val="75000"/>
                  <a:lumOff val="25000"/>
                </a:schemeClr>
              </a:solidFill>
              <a:ln>
                <a:noFill/>
              </a:ln>
              <a:effectLst/>
            </c:spPr>
            <c:extLst>
              <c:ext xmlns:c16="http://schemas.microsoft.com/office/drawing/2014/chart" uri="{C3380CC4-5D6E-409C-BE32-E72D297353CC}">
                <c16:uniqueId val="{00000000-9515-4B27-8FAB-1AD9192479C0}"/>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Ideell organisasjon</c:v>
                </c:pt>
                <c:pt idx="1">
                  <c:v>Offentlig virksomhet</c:v>
                </c:pt>
                <c:pt idx="2">
                  <c:v>Medlemsorganisasjon</c:v>
                </c:pt>
                <c:pt idx="3">
                  <c:v>Avfallsselskap</c:v>
                </c:pt>
                <c:pt idx="4">
                  <c:v>Kommersiell virksomhet</c:v>
                </c:pt>
                <c:pt idx="5">
                  <c:v>Ikke noe av dette</c:v>
                </c:pt>
                <c:pt idx="6">
                  <c:v>Vet ikke</c:v>
                </c:pt>
              </c:strCache>
            </c:strRef>
          </c:cat>
          <c:val>
            <c:numRef>
              <c:f>Sheet1!$B$2:$B$8</c:f>
              <c:numCache>
                <c:formatCode>0</c:formatCode>
                <c:ptCount val="7"/>
                <c:pt idx="0">
                  <c:v>29.057894629798302</c:v>
                </c:pt>
                <c:pt idx="1">
                  <c:v>9.4789904124459099</c:v>
                </c:pt>
                <c:pt idx="2">
                  <c:v>5.6557859298669797</c:v>
                </c:pt>
                <c:pt idx="3">
                  <c:v>3.4813623625582801</c:v>
                </c:pt>
                <c:pt idx="4">
                  <c:v>1.4934936960396501</c:v>
                </c:pt>
                <c:pt idx="5">
                  <c:v>1.0556408425547601</c:v>
                </c:pt>
                <c:pt idx="6">
                  <c:v>55.311603605184303</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Ideell organisasjon</c:v>
                </c:pt>
                <c:pt idx="1">
                  <c:v>Offentlig virksomhet</c:v>
                </c:pt>
                <c:pt idx="2">
                  <c:v>Medlemsorganisasjon</c:v>
                </c:pt>
                <c:pt idx="3">
                  <c:v>Avfallsselskap</c:v>
                </c:pt>
                <c:pt idx="4">
                  <c:v>Kommersiell virksomhet</c:v>
                </c:pt>
                <c:pt idx="5">
                  <c:v>Ikke noe av dette</c:v>
                </c:pt>
                <c:pt idx="6">
                  <c:v>Vet ikke</c:v>
                </c:pt>
              </c:strCache>
            </c:strRef>
          </c:cat>
          <c:val>
            <c:numRef>
              <c:f>Sheet1!$C$2:$C$8</c:f>
              <c:numCache>
                <c:formatCode>0</c:formatCode>
                <c:ptCount val="7"/>
                <c:pt idx="0">
                  <c:v>31.487533525853337</c:v>
                </c:pt>
                <c:pt idx="1">
                  <c:v>7.028431186966797</c:v>
                </c:pt>
                <c:pt idx="2">
                  <c:v>4.9121849698486288</c:v>
                </c:pt>
                <c:pt idx="3">
                  <c:v>3.0808797919863782</c:v>
                </c:pt>
                <c:pt idx="4">
                  <c:v>0.8120160800664592</c:v>
                </c:pt>
                <c:pt idx="5">
                  <c:v>1.2371465016236107</c:v>
                </c:pt>
                <c:pt idx="6">
                  <c:v>57.24199604368993</c:v>
                </c:pt>
              </c:numCache>
            </c:numRef>
          </c:val>
          <c:extLst>
            <c:ext xmlns:c16="http://schemas.microsoft.com/office/drawing/2014/chart" uri="{C3380CC4-5D6E-409C-BE32-E72D297353CC}">
              <c16:uniqueId val="{00000002-1F24-4770-9BE6-D0919139F089}"/>
            </c:ext>
          </c:extLst>
        </c:ser>
        <c:ser>
          <c:idx val="2"/>
          <c:order val="2"/>
          <c:tx>
            <c:strRef>
              <c:f>Sheet1!$D$1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Ideell organisasjon</c:v>
                </c:pt>
                <c:pt idx="1">
                  <c:v>Offentlig virksomhet</c:v>
                </c:pt>
                <c:pt idx="2">
                  <c:v>Medlemsorganisasjon</c:v>
                </c:pt>
                <c:pt idx="3">
                  <c:v>Avfallsselskap</c:v>
                </c:pt>
                <c:pt idx="4">
                  <c:v>Kommersiell virksomhet</c:v>
                </c:pt>
                <c:pt idx="5">
                  <c:v>Ikke noe av dette</c:v>
                </c:pt>
                <c:pt idx="6">
                  <c:v>Vet ikke</c:v>
                </c:pt>
              </c:strCache>
            </c:strRef>
          </c:cat>
          <c:val>
            <c:numRef>
              <c:f>Sheet1!$D$2:$D$8</c:f>
              <c:numCache>
                <c:formatCode>0</c:formatCode>
                <c:ptCount val="7"/>
                <c:pt idx="0">
                  <c:v>33</c:v>
                </c:pt>
                <c:pt idx="1">
                  <c:v>7</c:v>
                </c:pt>
                <c:pt idx="2">
                  <c:v>5</c:v>
                </c:pt>
                <c:pt idx="3">
                  <c:v>4</c:v>
                </c:pt>
                <c:pt idx="4">
                  <c:v>1</c:v>
                </c:pt>
                <c:pt idx="5">
                  <c:v>1</c:v>
                </c:pt>
                <c:pt idx="6">
                  <c:v>56</c:v>
                </c:pt>
              </c:numCache>
            </c:numRef>
          </c:val>
          <c:extLst>
            <c:ext xmlns:c16="http://schemas.microsoft.com/office/drawing/2014/chart" uri="{C3380CC4-5D6E-409C-BE32-E72D297353CC}">
              <c16:uniqueId val="{00000002-7FC9-4679-BAE7-F141BFD403F1}"/>
            </c:ext>
          </c:extLst>
        </c:ser>
        <c:dLbls>
          <c:dLblPos val="outEnd"/>
          <c:showLegendKey val="0"/>
          <c:showVal val="1"/>
          <c:showCatName val="0"/>
          <c:showSerName val="0"/>
          <c:showPercent val="0"/>
          <c:showBubbleSize val="0"/>
        </c:dLbls>
        <c:gapWidth val="115"/>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0"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3528595860852774"/>
          <c:y val="0.931852068620449"/>
          <c:w val="0.33888089422998741"/>
          <c:h val="5.25542351619431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915081583897916"/>
          <c:y val="0.13044301622752902"/>
          <c:w val="0.64631554868856789"/>
          <c:h val="0.71260298765905772"/>
        </c:manualLayout>
      </c:layout>
      <c:barChart>
        <c:barDir val="bar"/>
        <c:grouping val="stacked"/>
        <c:varyColors val="0"/>
        <c:ser>
          <c:idx val="0"/>
          <c:order val="0"/>
          <c:tx>
            <c:strRef>
              <c:f>Sheet1!$B$1</c:f>
              <c:strCache>
                <c:ptCount val="1"/>
                <c:pt idx="0">
                  <c:v>Høyest kompetanse</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6116-479F-BC8C-C40DC480C79F}"/>
              </c:ext>
            </c:extLst>
          </c:dPt>
          <c:dPt>
            <c:idx val="1"/>
            <c:invertIfNegative val="0"/>
            <c:bubble3D val="0"/>
            <c:extLst>
              <c:ext xmlns:c16="http://schemas.microsoft.com/office/drawing/2014/chart" uri="{C3380CC4-5D6E-409C-BE32-E72D297353CC}">
                <c16:uniqueId val="{00000007-6116-479F-BC8C-C40DC480C79F}"/>
              </c:ext>
            </c:extLst>
          </c:dPt>
          <c:dPt>
            <c:idx val="2"/>
            <c:invertIfNegative val="0"/>
            <c:bubble3D val="0"/>
            <c:extLst>
              <c:ext xmlns:c16="http://schemas.microsoft.com/office/drawing/2014/chart" uri="{C3380CC4-5D6E-409C-BE32-E72D297353CC}">
                <c16:uniqueId val="{00000001-6116-479F-BC8C-C40DC480C79F}"/>
              </c:ext>
            </c:extLst>
          </c:dPt>
          <c:dPt>
            <c:idx val="4"/>
            <c:invertIfNegative val="0"/>
            <c:bubble3D val="0"/>
            <c:extLst>
              <c:ext xmlns:c16="http://schemas.microsoft.com/office/drawing/2014/chart" uri="{C3380CC4-5D6E-409C-BE32-E72D297353CC}">
                <c16:uniqueId val="{00000009-6116-479F-BC8C-C40DC480C79F}"/>
              </c:ext>
            </c:extLst>
          </c:dPt>
          <c:dPt>
            <c:idx val="9"/>
            <c:invertIfNegative val="0"/>
            <c:bubble3D val="0"/>
            <c:extLst>
              <c:ext xmlns:c16="http://schemas.microsoft.com/office/drawing/2014/chart" uri="{C3380CC4-5D6E-409C-BE32-E72D297353CC}">
                <c16:uniqueId val="{00000004-6116-479F-BC8C-C40DC480C79F}"/>
              </c:ext>
            </c:extLst>
          </c:dPt>
          <c:dPt>
            <c:idx val="12"/>
            <c:invertIfNegative val="0"/>
            <c:bubble3D val="0"/>
            <c:extLst>
              <c:ext xmlns:c16="http://schemas.microsoft.com/office/drawing/2014/chart" uri="{C3380CC4-5D6E-409C-BE32-E72D297353CC}">
                <c16:uniqueId val="{00000005-4285-4AAE-A38C-24D2FB5BBD45}"/>
              </c:ext>
            </c:extLst>
          </c:dPt>
          <c:dLbls>
            <c:dLbl>
              <c:idx val="4"/>
              <c:layout>
                <c:manualLayout>
                  <c:x val="4.5097846347020628E-3"/>
                  <c:y val="-2.38604027410530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16-479F-BC8C-C40DC480C79F}"/>
                </c:ext>
              </c:extLst>
            </c:dLbl>
            <c:dLbl>
              <c:idx val="7"/>
              <c:layout>
                <c:manualLayout>
                  <c:x val="4.5097846347020628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16-479F-BC8C-C40DC480C79F}"/>
                </c:ext>
              </c:extLst>
            </c:dLbl>
            <c:dLbl>
              <c:idx val="9"/>
              <c:layout>
                <c:manualLayout>
                  <c:x val="-3.0065230898014121E-3"/>
                  <c:y val="2.572742749152610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16-479F-BC8C-C40DC480C79F}"/>
                </c:ext>
              </c:extLst>
            </c:dLbl>
            <c:dLbl>
              <c:idx val="10"/>
              <c:layout>
                <c:manualLayout>
                  <c:x val="6.0130461796028241E-3"/>
                  <c:y val="2.57274274915270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85-4AAE-A38C-24D2FB5BBD45}"/>
                </c:ext>
              </c:extLst>
            </c:dLbl>
            <c:dLbl>
              <c:idx val="11"/>
              <c:layout>
                <c:manualLayout>
                  <c:x val="3.006523089801357E-3"/>
                  <c:y val="-2.199267496524903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16-479F-BC8C-C40DC480C79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Sheet1!$A$2:$A$14</c:f>
              <c:strCache>
                <c:ptCount val="13"/>
                <c:pt idx="0">
                  <c:v>Sabima</c:v>
                </c:pt>
                <c:pt idx="1">
                  <c:v>Zero</c:v>
                </c:pt>
                <c:pt idx="2">
                  <c:v>In the same boat</c:v>
                </c:pt>
                <c:pt idx="3">
                  <c:v>Miljøagentene</c:v>
                </c:pt>
                <c:pt idx="4">
                  <c:v>Handelens miljøfond</c:v>
                </c:pt>
                <c:pt idx="5">
                  <c:v>Greenpeace</c:v>
                </c:pt>
                <c:pt idx="6">
                  <c:v>Fremtiden i våre hender</c:v>
                </c:pt>
                <c:pt idx="7">
                  <c:v>Bellona</c:v>
                </c:pt>
                <c:pt idx="8">
                  <c:v>Natur og ungdom</c:v>
                </c:pt>
                <c:pt idx="9">
                  <c:v>WWF</c:v>
                </c:pt>
                <c:pt idx="10">
                  <c:v>Hold Norge Rent</c:v>
                </c:pt>
                <c:pt idx="11">
                  <c:v>Naturvernforbundet</c:v>
                </c:pt>
                <c:pt idx="12">
                  <c:v>Miljødirektoratet</c:v>
                </c:pt>
              </c:strCache>
            </c:strRef>
          </c:cat>
          <c:val>
            <c:numRef>
              <c:f>Sheet1!$B$2:$B$14</c:f>
              <c:numCache>
                <c:formatCode>0</c:formatCode>
                <c:ptCount val="13"/>
                <c:pt idx="0">
                  <c:v>0.24631630158746201</c:v>
                </c:pt>
                <c:pt idx="1">
                  <c:v>0.63325512313576493</c:v>
                </c:pt>
                <c:pt idx="2">
                  <c:v>0.50221461799631895</c:v>
                </c:pt>
                <c:pt idx="3">
                  <c:v>1.2209180575738501</c:v>
                </c:pt>
                <c:pt idx="4">
                  <c:v>2.1079393744687001</c:v>
                </c:pt>
                <c:pt idx="5">
                  <c:v>2.4510171209711431</c:v>
                </c:pt>
                <c:pt idx="6">
                  <c:v>2.5144942056975461</c:v>
                </c:pt>
                <c:pt idx="7">
                  <c:v>3.282740102207558</c:v>
                </c:pt>
                <c:pt idx="8">
                  <c:v>3.6495633313256897</c:v>
                </c:pt>
                <c:pt idx="9">
                  <c:v>5.8537744260979636</c:v>
                </c:pt>
                <c:pt idx="10">
                  <c:v>5.942977010822319</c:v>
                </c:pt>
                <c:pt idx="11">
                  <c:v>13.471501225675917</c:v>
                </c:pt>
                <c:pt idx="12">
                  <c:v>19.478491291622102</c:v>
                </c:pt>
              </c:numCache>
            </c:numRef>
          </c:val>
          <c:extLst>
            <c:ext xmlns:c16="http://schemas.microsoft.com/office/drawing/2014/chart" uri="{C3380CC4-5D6E-409C-BE32-E72D297353CC}">
              <c16:uniqueId val="{0000000A-6116-479F-BC8C-C40DC480C79F}"/>
            </c:ext>
          </c:extLst>
        </c:ser>
        <c:ser>
          <c:idx val="1"/>
          <c:order val="1"/>
          <c:tx>
            <c:strRef>
              <c:f>Sheet1!$C$1</c:f>
              <c:strCache>
                <c:ptCount val="1"/>
                <c:pt idx="0">
                  <c:v>Nest høyest kompetanse</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B-6116-479F-BC8C-C40DC480C79F}"/>
              </c:ext>
            </c:extLst>
          </c:dPt>
          <c:dPt>
            <c:idx val="1"/>
            <c:invertIfNegative val="0"/>
            <c:bubble3D val="0"/>
            <c:extLst>
              <c:ext xmlns:c16="http://schemas.microsoft.com/office/drawing/2014/chart" uri="{C3380CC4-5D6E-409C-BE32-E72D297353CC}">
                <c16:uniqueId val="{00000008-4285-4AAE-A38C-24D2FB5BBD45}"/>
              </c:ext>
            </c:extLst>
          </c:dPt>
          <c:dPt>
            <c:idx val="2"/>
            <c:invertIfNegative val="0"/>
            <c:bubble3D val="0"/>
            <c:extLst>
              <c:ext xmlns:c16="http://schemas.microsoft.com/office/drawing/2014/chart" uri="{C3380CC4-5D6E-409C-BE32-E72D297353CC}">
                <c16:uniqueId val="{0000000C-6116-479F-BC8C-C40DC480C79F}"/>
              </c:ext>
            </c:extLst>
          </c:dPt>
          <c:dPt>
            <c:idx val="4"/>
            <c:invertIfNegative val="0"/>
            <c:bubble3D val="0"/>
            <c:extLst>
              <c:ext xmlns:c16="http://schemas.microsoft.com/office/drawing/2014/chart" uri="{C3380CC4-5D6E-409C-BE32-E72D297353CC}">
                <c16:uniqueId val="{0000000A-4285-4AAE-A38C-24D2FB5BBD45}"/>
              </c:ext>
            </c:extLst>
          </c:dPt>
          <c:dPt>
            <c:idx val="9"/>
            <c:invertIfNegative val="0"/>
            <c:bubble3D val="0"/>
            <c:extLst>
              <c:ext xmlns:c16="http://schemas.microsoft.com/office/drawing/2014/chart" uri="{C3380CC4-5D6E-409C-BE32-E72D297353CC}">
                <c16:uniqueId val="{0000000F-6116-479F-BC8C-C40DC480C79F}"/>
              </c:ext>
            </c:extLst>
          </c:dPt>
          <c:dPt>
            <c:idx val="12"/>
            <c:invertIfNegative val="0"/>
            <c:bubble3D val="0"/>
            <c:extLst>
              <c:ext xmlns:c16="http://schemas.microsoft.com/office/drawing/2014/chart" uri="{C3380CC4-5D6E-409C-BE32-E72D297353CC}">
                <c16:uniqueId val="{0000000C-4285-4AAE-A38C-24D2FB5BBD4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Sheet1!$A$2:$A$14</c:f>
              <c:strCache>
                <c:ptCount val="13"/>
                <c:pt idx="0">
                  <c:v>Sabima</c:v>
                </c:pt>
                <c:pt idx="1">
                  <c:v>Zero</c:v>
                </c:pt>
                <c:pt idx="2">
                  <c:v>In the same boat</c:v>
                </c:pt>
                <c:pt idx="3">
                  <c:v>Miljøagentene</c:v>
                </c:pt>
                <c:pt idx="4">
                  <c:v>Handelens miljøfond</c:v>
                </c:pt>
                <c:pt idx="5">
                  <c:v>Greenpeace</c:v>
                </c:pt>
                <c:pt idx="6">
                  <c:v>Fremtiden i våre hender</c:v>
                </c:pt>
                <c:pt idx="7">
                  <c:v>Bellona</c:v>
                </c:pt>
                <c:pt idx="8">
                  <c:v>Natur og ungdom</c:v>
                </c:pt>
                <c:pt idx="9">
                  <c:v>WWF</c:v>
                </c:pt>
                <c:pt idx="10">
                  <c:v>Hold Norge Rent</c:v>
                </c:pt>
                <c:pt idx="11">
                  <c:v>Naturvernforbundet</c:v>
                </c:pt>
                <c:pt idx="12">
                  <c:v>Miljødirektoratet</c:v>
                </c:pt>
              </c:strCache>
            </c:strRef>
          </c:cat>
          <c:val>
            <c:numRef>
              <c:f>Sheet1!$C$2:$C$14</c:f>
              <c:numCache>
                <c:formatCode>0</c:formatCode>
                <c:ptCount val="13"/>
                <c:pt idx="0">
                  <c:v>0.28207692781864502</c:v>
                </c:pt>
                <c:pt idx="1">
                  <c:v>0.48309497959569725</c:v>
                </c:pt>
                <c:pt idx="2">
                  <c:v>0.5170867497557734</c:v>
                </c:pt>
                <c:pt idx="3">
                  <c:v>2.0060973941546618</c:v>
                </c:pt>
                <c:pt idx="4">
                  <c:v>1.0264950065347265</c:v>
                </c:pt>
                <c:pt idx="5">
                  <c:v>2.8847568322817096</c:v>
                </c:pt>
                <c:pt idx="6">
                  <c:v>3.3269933218318886</c:v>
                </c:pt>
                <c:pt idx="7">
                  <c:v>4.0676233437290081</c:v>
                </c:pt>
                <c:pt idx="8">
                  <c:v>3.4741506159112245</c:v>
                </c:pt>
                <c:pt idx="9">
                  <c:v>3.589763890073709</c:v>
                </c:pt>
                <c:pt idx="10">
                  <c:v>5.3970918645104566</c:v>
                </c:pt>
                <c:pt idx="11">
                  <c:v>14.634560027025733</c:v>
                </c:pt>
                <c:pt idx="12">
                  <c:v>9.7099971093844193</c:v>
                </c:pt>
              </c:numCache>
            </c:numRef>
          </c:val>
          <c:extLst>
            <c:ext xmlns:c16="http://schemas.microsoft.com/office/drawing/2014/chart" uri="{C3380CC4-5D6E-409C-BE32-E72D297353CC}">
              <c16:uniqueId val="{00000012-6116-479F-BC8C-C40DC480C79F}"/>
            </c:ext>
          </c:extLst>
        </c:ser>
        <c:ser>
          <c:idx val="2"/>
          <c:order val="2"/>
          <c:tx>
            <c:strRef>
              <c:f>Sheet1!$D$1</c:f>
              <c:strCache>
                <c:ptCount val="1"/>
                <c:pt idx="0">
                  <c:v>Tredje høyest kompetanse</c:v>
                </c:pt>
              </c:strCache>
            </c:strRef>
          </c:tx>
          <c:spPr>
            <a:solidFill>
              <a:schemeClr val="accent3"/>
            </a:solidFill>
            <a:ln>
              <a:noFill/>
            </a:ln>
            <a:effectLst/>
          </c:spPr>
          <c:invertIfNegative val="0"/>
          <c:dPt>
            <c:idx val="0"/>
            <c:invertIfNegative val="0"/>
            <c:bubble3D val="0"/>
            <c:extLst>
              <c:ext xmlns:c16="http://schemas.microsoft.com/office/drawing/2014/chart" uri="{C3380CC4-5D6E-409C-BE32-E72D297353CC}">
                <c16:uniqueId val="{00000013-6116-479F-BC8C-C40DC480C79F}"/>
              </c:ext>
            </c:extLst>
          </c:dPt>
          <c:dPt>
            <c:idx val="1"/>
            <c:invertIfNegative val="0"/>
            <c:bubble3D val="0"/>
            <c:extLst>
              <c:ext xmlns:c16="http://schemas.microsoft.com/office/drawing/2014/chart" uri="{C3380CC4-5D6E-409C-BE32-E72D297353CC}">
                <c16:uniqueId val="{0000000E-4285-4AAE-A38C-24D2FB5BBD45}"/>
              </c:ext>
            </c:extLst>
          </c:dPt>
          <c:dPt>
            <c:idx val="2"/>
            <c:invertIfNegative val="0"/>
            <c:bubble3D val="0"/>
            <c:extLst>
              <c:ext xmlns:c16="http://schemas.microsoft.com/office/drawing/2014/chart" uri="{C3380CC4-5D6E-409C-BE32-E72D297353CC}">
                <c16:uniqueId val="{00000014-6116-479F-BC8C-C40DC480C79F}"/>
              </c:ext>
            </c:extLst>
          </c:dPt>
          <c:dPt>
            <c:idx val="4"/>
            <c:invertIfNegative val="0"/>
            <c:bubble3D val="0"/>
            <c:extLst>
              <c:ext xmlns:c16="http://schemas.microsoft.com/office/drawing/2014/chart" uri="{C3380CC4-5D6E-409C-BE32-E72D297353CC}">
                <c16:uniqueId val="{00000010-4285-4AAE-A38C-24D2FB5BBD45}"/>
              </c:ext>
            </c:extLst>
          </c:dPt>
          <c:dPt>
            <c:idx val="9"/>
            <c:invertIfNegative val="0"/>
            <c:bubble3D val="0"/>
            <c:extLst>
              <c:ext xmlns:c16="http://schemas.microsoft.com/office/drawing/2014/chart" uri="{C3380CC4-5D6E-409C-BE32-E72D297353CC}">
                <c16:uniqueId val="{00000017-6116-479F-BC8C-C40DC480C79F}"/>
              </c:ext>
            </c:extLst>
          </c:dPt>
          <c:dPt>
            <c:idx val="12"/>
            <c:invertIfNegative val="0"/>
            <c:bubble3D val="0"/>
            <c:extLst>
              <c:ext xmlns:c16="http://schemas.microsoft.com/office/drawing/2014/chart" uri="{C3380CC4-5D6E-409C-BE32-E72D297353CC}">
                <c16:uniqueId val="{00000012-4285-4AAE-A38C-24D2FB5BBD4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Sheet1!$A$2:$A$14</c:f>
              <c:strCache>
                <c:ptCount val="13"/>
                <c:pt idx="0">
                  <c:v>Sabima</c:v>
                </c:pt>
                <c:pt idx="1">
                  <c:v>Zero</c:v>
                </c:pt>
                <c:pt idx="2">
                  <c:v>In the same boat</c:v>
                </c:pt>
                <c:pt idx="3">
                  <c:v>Miljøagentene</c:v>
                </c:pt>
                <c:pt idx="4">
                  <c:v>Handelens miljøfond</c:v>
                </c:pt>
                <c:pt idx="5">
                  <c:v>Greenpeace</c:v>
                </c:pt>
                <c:pt idx="6">
                  <c:v>Fremtiden i våre hender</c:v>
                </c:pt>
                <c:pt idx="7">
                  <c:v>Bellona</c:v>
                </c:pt>
                <c:pt idx="8">
                  <c:v>Natur og ungdom</c:v>
                </c:pt>
                <c:pt idx="9">
                  <c:v>WWF</c:v>
                </c:pt>
                <c:pt idx="10">
                  <c:v>Hold Norge Rent</c:v>
                </c:pt>
                <c:pt idx="11">
                  <c:v>Naturvernforbundet</c:v>
                </c:pt>
                <c:pt idx="12">
                  <c:v>Miljødirektoratet</c:v>
                </c:pt>
              </c:strCache>
            </c:strRef>
          </c:cat>
          <c:val>
            <c:numRef>
              <c:f>Sheet1!$D$2:$D$14</c:f>
              <c:numCache>
                <c:formatCode>0</c:formatCode>
                <c:ptCount val="13"/>
                <c:pt idx="0">
                  <c:v>0.46017544310910902</c:v>
                </c:pt>
                <c:pt idx="1">
                  <c:v>0.90205083889430915</c:v>
                </c:pt>
                <c:pt idx="2">
                  <c:v>0.16585045207312824</c:v>
                </c:pt>
                <c:pt idx="3">
                  <c:v>3.1278831012896893</c:v>
                </c:pt>
                <c:pt idx="4">
                  <c:v>1.3437374079516735</c:v>
                </c:pt>
                <c:pt idx="5">
                  <c:v>3.5137820843849332</c:v>
                </c:pt>
                <c:pt idx="6">
                  <c:v>3.4303611351486536</c:v>
                </c:pt>
                <c:pt idx="7">
                  <c:v>3.4934830617483206</c:v>
                </c:pt>
                <c:pt idx="8">
                  <c:v>6.669701901733073</c:v>
                </c:pt>
                <c:pt idx="9">
                  <c:v>3.9193989007911063</c:v>
                </c:pt>
                <c:pt idx="10">
                  <c:v>5.9830501858290672</c:v>
                </c:pt>
                <c:pt idx="11">
                  <c:v>6.9948504571529808</c:v>
                </c:pt>
                <c:pt idx="12">
                  <c:v>4.7015731790566617</c:v>
                </c:pt>
              </c:numCache>
            </c:numRef>
          </c:val>
          <c:extLst>
            <c:ext xmlns:c16="http://schemas.microsoft.com/office/drawing/2014/chart" uri="{C3380CC4-5D6E-409C-BE32-E72D297353CC}">
              <c16:uniqueId val="{0000001A-6116-479F-BC8C-C40DC480C79F}"/>
            </c:ext>
          </c:extLst>
        </c:ser>
        <c:dLbls>
          <c:dLblPos val="ctr"/>
          <c:showLegendKey val="0"/>
          <c:showVal val="1"/>
          <c:showCatName val="0"/>
          <c:showSerName val="0"/>
          <c:showPercent val="0"/>
          <c:showBubbleSize val="0"/>
        </c:dLbls>
        <c:gapWidth val="67"/>
        <c:overlap val="100"/>
        <c:axId val="128154624"/>
        <c:axId val="128156416"/>
      </c:barChart>
      <c:catAx>
        <c:axId val="1281546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nb-NO"/>
          </a:p>
        </c:txPr>
        <c:crossAx val="128156416"/>
        <c:crosses val="autoZero"/>
        <c:auto val="1"/>
        <c:lblAlgn val="ctr"/>
        <c:lblOffset val="100"/>
        <c:noMultiLvlLbl val="0"/>
      </c:catAx>
      <c:valAx>
        <c:axId val="128156416"/>
        <c:scaling>
          <c:orientation val="minMax"/>
          <c:max val="60"/>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8154624"/>
        <c:crosses val="autoZero"/>
        <c:crossBetween val="between"/>
        <c:majorUnit val="10"/>
      </c:valAx>
      <c:spPr>
        <a:noFill/>
        <a:ln>
          <a:noFill/>
        </a:ln>
        <a:effectLst/>
      </c:spPr>
    </c:plotArea>
    <c:legend>
      <c:legendPos val="b"/>
      <c:layout>
        <c:manualLayout>
          <c:xMode val="edge"/>
          <c:yMode val="edge"/>
          <c:x val="9.0159117275351475E-2"/>
          <c:y val="0.91528827682071612"/>
          <c:w val="0.86602187399425001"/>
          <c:h val="5.468560067906330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nb-NO"/>
        </a:p>
      </c:txPr>
    </c:legend>
    <c:plotVisOnly val="1"/>
    <c:dispBlanksAs val="gap"/>
    <c:showDLblsOverMax val="0"/>
  </c:chart>
  <c:spPr>
    <a:noFill/>
    <a:ln w="6350" cap="flat" cmpd="sng" algn="ctr">
      <a:noFill/>
      <a:prstDash val="solid"/>
      <a:miter lim="800000"/>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3545621212470106"/>
          <c:y val="3.2608698189341929E-2"/>
          <c:w val="0.37195551321643072"/>
          <c:h val="0.87313310253337051"/>
        </c:manualLayout>
      </c:layout>
      <c:barChart>
        <c:barDir val="bar"/>
        <c:grouping val="clustered"/>
        <c:varyColors val="0"/>
        <c:ser>
          <c:idx val="0"/>
          <c:order val="0"/>
          <c:tx>
            <c:strRef>
              <c:f>Sheet1!$B$1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Under 100 kroner</c:v>
                </c:pt>
                <c:pt idx="1">
                  <c:v>100 – 300 kroner</c:v>
                </c:pt>
                <c:pt idx="2">
                  <c:v>400 – 600 kroner</c:v>
                </c:pt>
                <c:pt idx="3">
                  <c:v>700- 900 kroner</c:v>
                </c:pt>
                <c:pt idx="4">
                  <c:v>700 – 800 kroner</c:v>
                </c:pt>
                <c:pt idx="5">
                  <c:v>1000 – 1300 kroner</c:v>
                </c:pt>
                <c:pt idx="6">
                  <c:v>1400 - 1600</c:v>
                </c:pt>
                <c:pt idx="7">
                  <c:v>Over 1600 kroner</c:v>
                </c:pt>
                <c:pt idx="8">
                  <c:v>Er ikke villig til å betale for dette</c:v>
                </c:pt>
                <c:pt idx="9">
                  <c:v>Vet ikke</c:v>
                </c:pt>
              </c:strCache>
            </c:strRef>
          </c:cat>
          <c:val>
            <c:numRef>
              <c:f>Sheet1!$B$2:$B$11</c:f>
              <c:numCache>
                <c:formatCode>0</c:formatCode>
                <c:ptCount val="10"/>
                <c:pt idx="0">
                  <c:v>9.8207079391929462</c:v>
                </c:pt>
                <c:pt idx="1">
                  <c:v>21.768569665265819</c:v>
                </c:pt>
                <c:pt idx="2">
                  <c:v>16.270484380394777</c:v>
                </c:pt>
                <c:pt idx="3">
                  <c:v>2.774929909051302</c:v>
                </c:pt>
                <c:pt idx="4">
                  <c:v>2.6951220413939025</c:v>
                </c:pt>
                <c:pt idx="5">
                  <c:v>10.586837258362376</c:v>
                </c:pt>
                <c:pt idx="6">
                  <c:v>1.5298290448940433</c:v>
                </c:pt>
                <c:pt idx="7">
                  <c:v>3.3265587879734242</c:v>
                </c:pt>
                <c:pt idx="8">
                  <c:v>18.794929803344225</c:v>
                </c:pt>
                <c:pt idx="9">
                  <c:v>12.432031170127564</c:v>
                </c:pt>
              </c:numCache>
            </c:numRef>
          </c:val>
          <c:extLst>
            <c:ext xmlns:c16="http://schemas.microsoft.com/office/drawing/2014/chart" uri="{C3380CC4-5D6E-409C-BE32-E72D297353CC}">
              <c16:uniqueId val="{00000000-8832-403E-9ADB-DD1EEFF65348}"/>
            </c:ext>
          </c:extLst>
        </c:ser>
        <c:dLbls>
          <c:dLblPos val="outEnd"/>
          <c:showLegendKey val="0"/>
          <c:showVal val="1"/>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0" sourceLinked="1"/>
        <c:majorTickMark val="none"/>
        <c:minorTickMark val="none"/>
        <c:tickLblPos val="nextTo"/>
        <c:crossAx val="674511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836607780242576"/>
          <c:y val="5.6990985688524384E-2"/>
          <c:w val="0.46442093595904593"/>
          <c:h val="0.83557092646800546"/>
        </c:manualLayout>
      </c:layout>
      <c:barChart>
        <c:barDir val="bar"/>
        <c:grouping val="stacked"/>
        <c:varyColors val="0"/>
        <c:ser>
          <c:idx val="0"/>
          <c:order val="0"/>
          <c:tx>
            <c:strRef>
              <c:f>Sheet1!$B$1</c:f>
              <c:strCache>
                <c:ptCount val="1"/>
                <c:pt idx="0">
                  <c:v>Høyest kompetanse</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7-6116-479F-BC8C-C40DC480C79F}"/>
              </c:ext>
            </c:extLst>
          </c:dPt>
          <c:dPt>
            <c:idx val="2"/>
            <c:invertIfNegative val="0"/>
            <c:bubble3D val="0"/>
            <c:extLst>
              <c:ext xmlns:c16="http://schemas.microsoft.com/office/drawing/2014/chart" uri="{C3380CC4-5D6E-409C-BE32-E72D297353CC}">
                <c16:uniqueId val="{00000001-6116-479F-BC8C-C40DC480C79F}"/>
              </c:ext>
            </c:extLst>
          </c:dPt>
          <c:dPt>
            <c:idx val="3"/>
            <c:invertIfNegative val="0"/>
            <c:bubble3D val="0"/>
            <c:extLst>
              <c:ext xmlns:c16="http://schemas.microsoft.com/office/drawing/2014/chart" uri="{C3380CC4-5D6E-409C-BE32-E72D297353CC}">
                <c16:uniqueId val="{00000008-6116-479F-BC8C-C40DC480C79F}"/>
              </c:ext>
            </c:extLst>
          </c:dPt>
          <c:dPt>
            <c:idx val="5"/>
            <c:invertIfNegative val="0"/>
            <c:bubble3D val="0"/>
            <c:extLst>
              <c:ext xmlns:c16="http://schemas.microsoft.com/office/drawing/2014/chart" uri="{C3380CC4-5D6E-409C-BE32-E72D297353CC}">
                <c16:uniqueId val="{00000002-6116-479F-BC8C-C40DC480C79F}"/>
              </c:ext>
            </c:extLst>
          </c:dPt>
          <c:dPt>
            <c:idx val="10"/>
            <c:invertIfNegative val="0"/>
            <c:bubble3D val="0"/>
            <c:extLst>
              <c:ext xmlns:c16="http://schemas.microsoft.com/office/drawing/2014/chart" uri="{C3380CC4-5D6E-409C-BE32-E72D297353CC}">
                <c16:uniqueId val="{00000004-128B-481C-874C-8D91C2AC5977}"/>
              </c:ext>
            </c:extLst>
          </c:dPt>
          <c:dPt>
            <c:idx val="11"/>
            <c:invertIfNegative val="0"/>
            <c:bubble3D val="0"/>
            <c:extLst>
              <c:ext xmlns:c16="http://schemas.microsoft.com/office/drawing/2014/chart" uri="{C3380CC4-5D6E-409C-BE32-E72D297353CC}">
                <c16:uniqueId val="{00000005-6116-479F-BC8C-C40DC480C79F}"/>
              </c:ext>
            </c:extLst>
          </c:dPt>
          <c:dPt>
            <c:idx val="13"/>
            <c:invertIfNegative val="0"/>
            <c:bubble3D val="0"/>
            <c:extLst>
              <c:ext xmlns:c16="http://schemas.microsoft.com/office/drawing/2014/chart" uri="{C3380CC4-5D6E-409C-BE32-E72D297353CC}">
                <c16:uniqueId val="{00000006-6116-479F-BC8C-C40DC480C79F}"/>
              </c:ext>
            </c:extLst>
          </c:dPt>
          <c:dLbls>
            <c:dLbl>
              <c:idx val="0"/>
              <c:layout>
                <c:manualLayout>
                  <c:x val="3.006523089801357E-3"/>
                  <c:y val="-2.199267496524903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16-479F-BC8C-C40DC480C79F}"/>
                </c:ext>
              </c:extLst>
            </c:dLbl>
            <c:dLbl>
              <c:idx val="5"/>
              <c:layout>
                <c:manualLayout>
                  <c:x val="4.5097846347020628E-3"/>
                  <c:y val="-2.38604027410530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16-479F-BC8C-C40DC480C79F}"/>
                </c:ext>
              </c:extLst>
            </c:dLbl>
            <c:dLbl>
              <c:idx val="6"/>
              <c:layout>
                <c:manualLayout>
                  <c:x val="6.0130461796028241E-3"/>
                  <c:y val="2.57274274915270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8B-481C-874C-8D91C2AC5977}"/>
                </c:ext>
              </c:extLst>
            </c:dLbl>
            <c:dLbl>
              <c:idx val="9"/>
              <c:layout>
                <c:manualLayout>
                  <c:x val="4.5097846347020628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16-479F-BC8C-C40DC480C79F}"/>
                </c:ext>
              </c:extLst>
            </c:dLbl>
            <c:dLbl>
              <c:idx val="10"/>
              <c:layout>
                <c:manualLayout>
                  <c:x val="-3.0065230898014121E-3"/>
                  <c:y val="2.572742749152610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8B-481C-874C-8D91C2AC597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Sheet1!$A$2:$A$13</c:f>
              <c:strCache>
                <c:ptCount val="12"/>
                <c:pt idx="0">
                  <c:v>Skogbruk</c:v>
                </c:pt>
                <c:pt idx="1">
                  <c:v>Konsert- og festivalbransjen</c:v>
                </c:pt>
                <c:pt idx="2">
                  <c:v>Energiutvinning</c:v>
                </c:pt>
                <c:pt idx="3">
                  <c:v>Transport og logistikk</c:v>
                </c:pt>
                <c:pt idx="4">
                  <c:v>Butikker, kiosker og serveringssteder</c:v>
                </c:pt>
                <c:pt idx="5">
                  <c:v>Jordbruk</c:v>
                </c:pt>
                <c:pt idx="6">
                  <c:v>Bygg- og anleggsbransjen</c:v>
                </c:pt>
                <c:pt idx="7">
                  <c:v>Turist- og friluftsbransjen</c:v>
                </c:pt>
                <c:pt idx="8">
                  <c:v>Oljebransjen</c:v>
                </c:pt>
                <c:pt idx="9">
                  <c:v>Fabrikker og produksjon</c:v>
                </c:pt>
                <c:pt idx="10">
                  <c:v>Fiskeri og havbruk</c:v>
                </c:pt>
                <c:pt idx="11">
                  <c:v>Forbrukere / folk flest</c:v>
                </c:pt>
              </c:strCache>
            </c:strRef>
          </c:cat>
          <c:val>
            <c:numRef>
              <c:f>Sheet1!$B$2:$B$13</c:f>
              <c:numCache>
                <c:formatCode>0</c:formatCode>
                <c:ptCount val="12"/>
                <c:pt idx="0">
                  <c:v>0.79790694882544877</c:v>
                </c:pt>
                <c:pt idx="1">
                  <c:v>2.4718056220977433</c:v>
                </c:pt>
                <c:pt idx="2">
                  <c:v>1.776116946750151</c:v>
                </c:pt>
                <c:pt idx="3">
                  <c:v>3.3226910156673179</c:v>
                </c:pt>
                <c:pt idx="4">
                  <c:v>3.6106405936515151</c:v>
                </c:pt>
                <c:pt idx="5">
                  <c:v>4.9403119268633358</c:v>
                </c:pt>
                <c:pt idx="6">
                  <c:v>4.5557492598184517</c:v>
                </c:pt>
                <c:pt idx="7">
                  <c:v>7.1118415190325885</c:v>
                </c:pt>
                <c:pt idx="8">
                  <c:v>8.7947250366618075</c:v>
                </c:pt>
                <c:pt idx="9">
                  <c:v>11.194125131443418</c:v>
                </c:pt>
                <c:pt idx="10">
                  <c:v>15.047828031518014</c:v>
                </c:pt>
                <c:pt idx="11">
                  <c:v>25.563348434834328</c:v>
                </c:pt>
              </c:numCache>
            </c:numRef>
          </c:val>
          <c:extLst>
            <c:ext xmlns:c16="http://schemas.microsoft.com/office/drawing/2014/chart" uri="{C3380CC4-5D6E-409C-BE32-E72D297353CC}">
              <c16:uniqueId val="{0000000A-6116-479F-BC8C-C40DC480C79F}"/>
            </c:ext>
          </c:extLst>
        </c:ser>
        <c:ser>
          <c:idx val="1"/>
          <c:order val="1"/>
          <c:tx>
            <c:strRef>
              <c:f>Sheet1!$C$1</c:f>
              <c:strCache>
                <c:ptCount val="1"/>
                <c:pt idx="0">
                  <c:v>Nest høyest kompetanse</c:v>
                </c:pt>
              </c:strCache>
            </c:strRef>
          </c:tx>
          <c:spPr>
            <a:solidFill>
              <a:schemeClr val="accent2"/>
            </a:solidFill>
            <a:ln>
              <a:noFill/>
            </a:ln>
            <a:effectLst/>
          </c:spPr>
          <c:invertIfNegative val="0"/>
          <c:dPt>
            <c:idx val="1"/>
            <c:invertIfNegative val="0"/>
            <c:bubble3D val="0"/>
            <c:extLst>
              <c:ext xmlns:c16="http://schemas.microsoft.com/office/drawing/2014/chart" uri="{C3380CC4-5D6E-409C-BE32-E72D297353CC}">
                <c16:uniqueId val="{00000008-128B-481C-874C-8D91C2AC5977}"/>
              </c:ext>
            </c:extLst>
          </c:dPt>
          <c:dPt>
            <c:idx val="2"/>
            <c:invertIfNegative val="0"/>
            <c:bubble3D val="0"/>
            <c:extLst>
              <c:ext xmlns:c16="http://schemas.microsoft.com/office/drawing/2014/chart" uri="{C3380CC4-5D6E-409C-BE32-E72D297353CC}">
                <c16:uniqueId val="{0000000C-6116-479F-BC8C-C40DC480C79F}"/>
              </c:ext>
            </c:extLst>
          </c:dPt>
          <c:dPt>
            <c:idx val="3"/>
            <c:invertIfNegative val="0"/>
            <c:bubble3D val="0"/>
            <c:extLst>
              <c:ext xmlns:c16="http://schemas.microsoft.com/office/drawing/2014/chart" uri="{C3380CC4-5D6E-409C-BE32-E72D297353CC}">
                <c16:uniqueId val="{0000000A-128B-481C-874C-8D91C2AC5977}"/>
              </c:ext>
            </c:extLst>
          </c:dPt>
          <c:dPt>
            <c:idx val="5"/>
            <c:invertIfNegative val="0"/>
            <c:bubble3D val="0"/>
            <c:extLst>
              <c:ext xmlns:c16="http://schemas.microsoft.com/office/drawing/2014/chart" uri="{C3380CC4-5D6E-409C-BE32-E72D297353CC}">
                <c16:uniqueId val="{0000000D-6116-479F-BC8C-C40DC480C79F}"/>
              </c:ext>
            </c:extLst>
          </c:dPt>
          <c:dPt>
            <c:idx val="10"/>
            <c:invertIfNegative val="0"/>
            <c:bubble3D val="0"/>
            <c:extLst>
              <c:ext xmlns:c16="http://schemas.microsoft.com/office/drawing/2014/chart" uri="{C3380CC4-5D6E-409C-BE32-E72D297353CC}">
                <c16:uniqueId val="{0000000C-128B-481C-874C-8D91C2AC5977}"/>
              </c:ext>
            </c:extLst>
          </c:dPt>
          <c:dPt>
            <c:idx val="11"/>
            <c:invertIfNegative val="0"/>
            <c:bubble3D val="0"/>
            <c:extLst>
              <c:ext xmlns:c16="http://schemas.microsoft.com/office/drawing/2014/chart" uri="{C3380CC4-5D6E-409C-BE32-E72D297353CC}">
                <c16:uniqueId val="{00000010-6116-479F-BC8C-C40DC480C79F}"/>
              </c:ext>
            </c:extLst>
          </c:dPt>
          <c:dPt>
            <c:idx val="13"/>
            <c:invertIfNegative val="0"/>
            <c:bubble3D val="0"/>
            <c:extLst>
              <c:ext xmlns:c16="http://schemas.microsoft.com/office/drawing/2014/chart" uri="{C3380CC4-5D6E-409C-BE32-E72D297353CC}">
                <c16:uniqueId val="{00000011-6116-479F-BC8C-C40DC480C79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Sheet1!$A$2:$A$13</c:f>
              <c:strCache>
                <c:ptCount val="12"/>
                <c:pt idx="0">
                  <c:v>Skogbruk</c:v>
                </c:pt>
                <c:pt idx="1">
                  <c:v>Konsert- og festivalbransjen</c:v>
                </c:pt>
                <c:pt idx="2">
                  <c:v>Energiutvinning</c:v>
                </c:pt>
                <c:pt idx="3">
                  <c:v>Transport og logistikk</c:v>
                </c:pt>
                <c:pt idx="4">
                  <c:v>Butikker, kiosker og serveringssteder</c:v>
                </c:pt>
                <c:pt idx="5">
                  <c:v>Jordbruk</c:v>
                </c:pt>
                <c:pt idx="6">
                  <c:v>Bygg- og anleggsbransjen</c:v>
                </c:pt>
                <c:pt idx="7">
                  <c:v>Turist- og friluftsbransjen</c:v>
                </c:pt>
                <c:pt idx="8">
                  <c:v>Oljebransjen</c:v>
                </c:pt>
                <c:pt idx="9">
                  <c:v>Fabrikker og produksjon</c:v>
                </c:pt>
                <c:pt idx="10">
                  <c:v>Fiskeri og havbruk</c:v>
                </c:pt>
                <c:pt idx="11">
                  <c:v>Forbrukere / folk flest</c:v>
                </c:pt>
              </c:strCache>
            </c:strRef>
          </c:cat>
          <c:val>
            <c:numRef>
              <c:f>Sheet1!$C$2:$C$13</c:f>
              <c:numCache>
                <c:formatCode>0</c:formatCode>
                <c:ptCount val="12"/>
                <c:pt idx="0">
                  <c:v>0.40370667777769448</c:v>
                </c:pt>
                <c:pt idx="1">
                  <c:v>1.3313653295467986</c:v>
                </c:pt>
                <c:pt idx="2">
                  <c:v>2.5272211627833063</c:v>
                </c:pt>
                <c:pt idx="3">
                  <c:v>5.1259517737381151</c:v>
                </c:pt>
                <c:pt idx="4">
                  <c:v>2.9188447613738084</c:v>
                </c:pt>
                <c:pt idx="5">
                  <c:v>4.0814030817824172</c:v>
                </c:pt>
                <c:pt idx="6">
                  <c:v>6.8987659180908842</c:v>
                </c:pt>
                <c:pt idx="7">
                  <c:v>4.3761971898140084</c:v>
                </c:pt>
                <c:pt idx="8">
                  <c:v>7.734152392486636</c:v>
                </c:pt>
                <c:pt idx="9">
                  <c:v>9.9156824737777338</c:v>
                </c:pt>
                <c:pt idx="10">
                  <c:v>7.8470292810808351</c:v>
                </c:pt>
                <c:pt idx="11">
                  <c:v>19.149906433039209</c:v>
                </c:pt>
              </c:numCache>
            </c:numRef>
          </c:val>
          <c:extLst>
            <c:ext xmlns:c16="http://schemas.microsoft.com/office/drawing/2014/chart" uri="{C3380CC4-5D6E-409C-BE32-E72D297353CC}">
              <c16:uniqueId val="{00000012-6116-479F-BC8C-C40DC480C79F}"/>
            </c:ext>
          </c:extLst>
        </c:ser>
        <c:ser>
          <c:idx val="2"/>
          <c:order val="2"/>
          <c:tx>
            <c:strRef>
              <c:f>Sheet1!$D$1</c:f>
              <c:strCache>
                <c:ptCount val="1"/>
                <c:pt idx="0">
                  <c:v>Tredje høyest kompetanse</c:v>
                </c:pt>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0F-128B-481C-874C-8D91C2AC5977}"/>
              </c:ext>
            </c:extLst>
          </c:dPt>
          <c:dPt>
            <c:idx val="2"/>
            <c:invertIfNegative val="0"/>
            <c:bubble3D val="0"/>
            <c:extLst>
              <c:ext xmlns:c16="http://schemas.microsoft.com/office/drawing/2014/chart" uri="{C3380CC4-5D6E-409C-BE32-E72D297353CC}">
                <c16:uniqueId val="{00000014-6116-479F-BC8C-C40DC480C79F}"/>
              </c:ext>
            </c:extLst>
          </c:dPt>
          <c:dPt>
            <c:idx val="3"/>
            <c:invertIfNegative val="0"/>
            <c:bubble3D val="0"/>
            <c:extLst>
              <c:ext xmlns:c16="http://schemas.microsoft.com/office/drawing/2014/chart" uri="{C3380CC4-5D6E-409C-BE32-E72D297353CC}">
                <c16:uniqueId val="{00000011-128B-481C-874C-8D91C2AC5977}"/>
              </c:ext>
            </c:extLst>
          </c:dPt>
          <c:dPt>
            <c:idx val="5"/>
            <c:invertIfNegative val="0"/>
            <c:bubble3D val="0"/>
            <c:extLst>
              <c:ext xmlns:c16="http://schemas.microsoft.com/office/drawing/2014/chart" uri="{C3380CC4-5D6E-409C-BE32-E72D297353CC}">
                <c16:uniqueId val="{00000015-6116-479F-BC8C-C40DC480C79F}"/>
              </c:ext>
            </c:extLst>
          </c:dPt>
          <c:dPt>
            <c:idx val="10"/>
            <c:invertIfNegative val="0"/>
            <c:bubble3D val="0"/>
            <c:extLst>
              <c:ext xmlns:c16="http://schemas.microsoft.com/office/drawing/2014/chart" uri="{C3380CC4-5D6E-409C-BE32-E72D297353CC}">
                <c16:uniqueId val="{00000013-128B-481C-874C-8D91C2AC5977}"/>
              </c:ext>
            </c:extLst>
          </c:dPt>
          <c:dPt>
            <c:idx val="11"/>
            <c:invertIfNegative val="0"/>
            <c:bubble3D val="0"/>
            <c:extLst>
              <c:ext xmlns:c16="http://schemas.microsoft.com/office/drawing/2014/chart" uri="{C3380CC4-5D6E-409C-BE32-E72D297353CC}">
                <c16:uniqueId val="{00000018-6116-479F-BC8C-C40DC480C79F}"/>
              </c:ext>
            </c:extLst>
          </c:dPt>
          <c:dPt>
            <c:idx val="13"/>
            <c:invertIfNegative val="0"/>
            <c:bubble3D val="0"/>
            <c:extLst>
              <c:ext xmlns:c16="http://schemas.microsoft.com/office/drawing/2014/chart" uri="{C3380CC4-5D6E-409C-BE32-E72D297353CC}">
                <c16:uniqueId val="{00000019-6116-479F-BC8C-C40DC480C79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Sheet1!$A$2:$A$13</c:f>
              <c:strCache>
                <c:ptCount val="12"/>
                <c:pt idx="0">
                  <c:v>Skogbruk</c:v>
                </c:pt>
                <c:pt idx="1">
                  <c:v>Konsert- og festivalbransjen</c:v>
                </c:pt>
                <c:pt idx="2">
                  <c:v>Energiutvinning</c:v>
                </c:pt>
                <c:pt idx="3">
                  <c:v>Transport og logistikk</c:v>
                </c:pt>
                <c:pt idx="4">
                  <c:v>Butikker, kiosker og serveringssteder</c:v>
                </c:pt>
                <c:pt idx="5">
                  <c:v>Jordbruk</c:v>
                </c:pt>
                <c:pt idx="6">
                  <c:v>Bygg- og anleggsbransjen</c:v>
                </c:pt>
                <c:pt idx="7">
                  <c:v>Turist- og friluftsbransjen</c:v>
                </c:pt>
                <c:pt idx="8">
                  <c:v>Oljebransjen</c:v>
                </c:pt>
                <c:pt idx="9">
                  <c:v>Fabrikker og produksjon</c:v>
                </c:pt>
                <c:pt idx="10">
                  <c:v>Fiskeri og havbruk</c:v>
                </c:pt>
                <c:pt idx="11">
                  <c:v>Forbrukere / folk flest</c:v>
                </c:pt>
              </c:strCache>
            </c:strRef>
          </c:cat>
          <c:val>
            <c:numRef>
              <c:f>Sheet1!$D$2:$D$13</c:f>
              <c:numCache>
                <c:formatCode>0</c:formatCode>
                <c:ptCount val="12"/>
                <c:pt idx="0">
                  <c:v>0.48580318707354708</c:v>
                </c:pt>
                <c:pt idx="1">
                  <c:v>1.2854819487731943</c:v>
                </c:pt>
                <c:pt idx="2">
                  <c:v>2.7972298622454272</c:v>
                </c:pt>
                <c:pt idx="3">
                  <c:v>5.3359387812491699</c:v>
                </c:pt>
                <c:pt idx="4">
                  <c:v>2.7284790290988856</c:v>
                </c:pt>
                <c:pt idx="5">
                  <c:v>3.4360479511164264</c:v>
                </c:pt>
                <c:pt idx="6">
                  <c:v>4.9140582898741387</c:v>
                </c:pt>
                <c:pt idx="7">
                  <c:v>3.2326190681156413</c:v>
                </c:pt>
                <c:pt idx="8">
                  <c:v>5.8268616796566421</c:v>
                </c:pt>
                <c:pt idx="9">
                  <c:v>6.6453156402615585</c:v>
                </c:pt>
                <c:pt idx="10">
                  <c:v>4.0678502363701359</c:v>
                </c:pt>
                <c:pt idx="11">
                  <c:v>12.604807873997737</c:v>
                </c:pt>
              </c:numCache>
            </c:numRef>
          </c:val>
          <c:extLst>
            <c:ext xmlns:c16="http://schemas.microsoft.com/office/drawing/2014/chart" uri="{C3380CC4-5D6E-409C-BE32-E72D297353CC}">
              <c16:uniqueId val="{0000001A-6116-479F-BC8C-C40DC480C79F}"/>
            </c:ext>
          </c:extLst>
        </c:ser>
        <c:dLbls>
          <c:dLblPos val="ctr"/>
          <c:showLegendKey val="0"/>
          <c:showVal val="1"/>
          <c:showCatName val="0"/>
          <c:showSerName val="0"/>
          <c:showPercent val="0"/>
          <c:showBubbleSize val="0"/>
        </c:dLbls>
        <c:gapWidth val="53"/>
        <c:overlap val="100"/>
        <c:axId val="128154624"/>
        <c:axId val="128156416"/>
      </c:barChart>
      <c:catAx>
        <c:axId val="1281546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nb-NO"/>
          </a:p>
        </c:txPr>
        <c:crossAx val="128156416"/>
        <c:crosses val="autoZero"/>
        <c:auto val="1"/>
        <c:lblAlgn val="ctr"/>
        <c:lblOffset val="100"/>
        <c:noMultiLvlLbl val="0"/>
      </c:catAx>
      <c:valAx>
        <c:axId val="128156416"/>
        <c:scaling>
          <c:orientation val="minMax"/>
          <c:max val="100"/>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8154624"/>
        <c:crosses val="autoZero"/>
        <c:crossBetween val="between"/>
        <c:minorUnit val="20"/>
      </c:valAx>
      <c:spPr>
        <a:noFill/>
        <a:ln>
          <a:noFill/>
        </a:ln>
        <a:effectLst/>
      </c:spPr>
    </c:plotArea>
    <c:legend>
      <c:legendPos val="b"/>
      <c:layout>
        <c:manualLayout>
          <c:xMode val="edge"/>
          <c:yMode val="edge"/>
          <c:x val="0.10218520963455713"/>
          <c:y val="0.94531441148283379"/>
          <c:w val="0.86602187399425001"/>
          <c:h val="5.468560067906330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nb-NO"/>
        </a:p>
      </c:txPr>
    </c:legend>
    <c:plotVisOnly val="1"/>
    <c:dispBlanksAs val="gap"/>
    <c:showDLblsOverMax val="0"/>
  </c:chart>
  <c:spPr>
    <a:noFill/>
    <a:ln w="6350" cap="flat" cmpd="sng" algn="ctr">
      <a:noFill/>
      <a:prstDash val="solid"/>
      <a:miter lim="800000"/>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4989775783631527"/>
          <c:y val="2.0252496151347064E-3"/>
          <c:w val="0.52720212961628421"/>
          <c:h val="0.86363635302638841"/>
        </c:manualLayout>
      </c:layout>
      <c:barChart>
        <c:barDir val="bar"/>
        <c:grouping val="clustered"/>
        <c:varyColors val="0"/>
        <c:ser>
          <c:idx val="0"/>
          <c:order val="0"/>
          <c:tx>
            <c:strRef>
              <c:f>Sheet1!$B$1</c:f>
              <c:strCache>
                <c:ptCount val="1"/>
                <c:pt idx="0">
                  <c:v>jan.21</c:v>
                </c:pt>
              </c:strCache>
            </c:strRef>
          </c:tx>
          <c:spPr>
            <a:solidFill>
              <a:srgbClr val="D9D9D9"/>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extLst>
                <c:ext xmlns:c16="http://schemas.microsoft.com/office/drawing/2014/chart" uri="{C3380CC4-5D6E-409C-BE32-E72D297353CC}">
                  <c16:uniqueId val="{00000001-79A2-4C2C-BE56-0531579964A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Sheet1!$B$2:$B$4</c:f>
              <c:numCache>
                <c:formatCode>General</c:formatCode>
                <c:ptCount val="3"/>
                <c:pt idx="0">
                  <c:v>10</c:v>
                </c:pt>
                <c:pt idx="1">
                  <c:v>26</c:v>
                </c:pt>
                <c:pt idx="2">
                  <c:v>65</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Sheet1!$C$2:$C$4</c:f>
              <c:numCache>
                <c:formatCode>General</c:formatCode>
                <c:ptCount val="3"/>
                <c:pt idx="0">
                  <c:v>9</c:v>
                </c:pt>
                <c:pt idx="1">
                  <c:v>25</c:v>
                </c:pt>
                <c:pt idx="2">
                  <c:v>66</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Sheet1!$D$2:$D$4</c:f>
              <c:numCache>
                <c:formatCode>General</c:formatCode>
                <c:ptCount val="3"/>
                <c:pt idx="0">
                  <c:v>12</c:v>
                </c:pt>
                <c:pt idx="1">
                  <c:v>33</c:v>
                </c:pt>
                <c:pt idx="2">
                  <c:v>55.000000000000007</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des.23</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Sheet1!$E$2:$E$4</c:f>
              <c:numCache>
                <c:formatCode>0</c:formatCode>
                <c:ptCount val="3"/>
                <c:pt idx="0">
                  <c:v>9.9402024626346392</c:v>
                </c:pt>
                <c:pt idx="1">
                  <c:v>11.578354685811499</c:v>
                </c:pt>
                <c:pt idx="2">
                  <c:v>78.481442851553695</c:v>
                </c:pt>
              </c:numCache>
            </c:numRef>
          </c:val>
          <c:extLst>
            <c:ext xmlns:c16="http://schemas.microsoft.com/office/drawing/2014/chart" uri="{C3380CC4-5D6E-409C-BE32-E72D297353CC}">
              <c16:uniqueId val="{00000001-601A-4CA6-A3EA-0B89E9989269}"/>
            </c:ext>
          </c:extLst>
        </c:ser>
        <c:ser>
          <c:idx val="4"/>
          <c:order val="4"/>
          <c:tx>
            <c:strRef>
              <c:f>Sheet1!$F$1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Sheet1!$F$2:$F$4</c:f>
              <c:numCache>
                <c:formatCode>0</c:formatCode>
                <c:ptCount val="3"/>
                <c:pt idx="0">
                  <c:v>10.470198530792317</c:v>
                </c:pt>
                <c:pt idx="1">
                  <c:v>12.108132199988029</c:v>
                </c:pt>
                <c:pt idx="2">
                  <c:v>77.421669269219748</c:v>
                </c:pt>
              </c:numCache>
            </c:numRef>
          </c:val>
          <c:extLst>
            <c:ext xmlns:c16="http://schemas.microsoft.com/office/drawing/2014/chart" uri="{C3380CC4-5D6E-409C-BE32-E72D297353CC}">
              <c16:uniqueId val="{00000000-630D-46B4-B63B-A29B0DFE4524}"/>
            </c:ext>
          </c:extLst>
        </c:ser>
        <c:ser>
          <c:idx val="5"/>
          <c:order val="5"/>
          <c:tx>
            <c:strRef>
              <c:f>Sheet1!$G$1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 deltatt en gang</c:v>
                </c:pt>
                <c:pt idx="1">
                  <c:v>Ja, deltatt flere ganger</c:v>
                </c:pt>
                <c:pt idx="2">
                  <c:v>Nei, ikke deltatt</c:v>
                </c:pt>
              </c:strCache>
            </c:strRef>
          </c:cat>
          <c:val>
            <c:numRef>
              <c:f>Sheet1!$G$2:$G$4</c:f>
              <c:numCache>
                <c:formatCode>0</c:formatCode>
                <c:ptCount val="3"/>
                <c:pt idx="0">
                  <c:v>13</c:v>
                </c:pt>
                <c:pt idx="1">
                  <c:v>12</c:v>
                </c:pt>
                <c:pt idx="2">
                  <c:v>75</c:v>
                </c:pt>
              </c:numCache>
            </c:numRef>
          </c:val>
          <c:extLst>
            <c:ext xmlns:c16="http://schemas.microsoft.com/office/drawing/2014/chart" uri="{C3380CC4-5D6E-409C-BE32-E72D297353CC}">
              <c16:uniqueId val="{00000000-79A2-4C2C-BE56-0531579964A4}"/>
            </c:ext>
          </c:extLst>
        </c:ser>
        <c:dLbls>
          <c:dLblPos val="outEnd"/>
          <c:showLegendKey val="0"/>
          <c:showVal val="1"/>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19821504769263615"/>
          <c:y val="0.92709648691107727"/>
          <c:w val="0.67397243995884726"/>
          <c:h val="5.62216386241875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3545621212470106"/>
          <c:y val="3.2608698189341929E-2"/>
          <c:w val="0.40986457070941817"/>
          <c:h val="0.86660078013451025"/>
        </c:manualLayout>
      </c:layout>
      <c:barChart>
        <c:barDir val="bar"/>
        <c:grouping val="clustered"/>
        <c:varyColors val="0"/>
        <c:ser>
          <c:idx val="0"/>
          <c:order val="0"/>
          <c:tx>
            <c:strRef>
              <c:f>Sheet1!$B$1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Alene</c:v>
                </c:pt>
                <c:pt idx="1">
                  <c:v>Sammen med andre</c:v>
                </c:pt>
                <c:pt idx="2">
                  <c:v>Husker ikke</c:v>
                </c:pt>
              </c:strCache>
            </c:strRef>
          </c:cat>
          <c:val>
            <c:numRef>
              <c:f>Sheet1!$B$2:$B$4</c:f>
              <c:numCache>
                <c:formatCode>General</c:formatCode>
                <c:ptCount val="3"/>
                <c:pt idx="0">
                  <c:v>24</c:v>
                </c:pt>
                <c:pt idx="1">
                  <c:v>76</c:v>
                </c:pt>
                <c:pt idx="2">
                  <c:v>1</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Alene</c:v>
                </c:pt>
                <c:pt idx="1">
                  <c:v>Sammen med andre</c:v>
                </c:pt>
                <c:pt idx="2">
                  <c:v>Husker ikke</c:v>
                </c:pt>
              </c:strCache>
            </c:strRef>
          </c:cat>
          <c:val>
            <c:numRef>
              <c:f>Sheet1!$C$2:$C$4</c:f>
              <c:numCache>
                <c:formatCode>General</c:formatCode>
                <c:ptCount val="3"/>
                <c:pt idx="0">
                  <c:v>19</c:v>
                </c:pt>
                <c:pt idx="1">
                  <c:v>81</c:v>
                </c:pt>
                <c:pt idx="2">
                  <c:v>0</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des.23</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Alene</c:v>
                </c:pt>
                <c:pt idx="1">
                  <c:v>Sammen med andre</c:v>
                </c:pt>
                <c:pt idx="2">
                  <c:v>Husker ikke</c:v>
                </c:pt>
              </c:strCache>
            </c:strRef>
          </c:cat>
          <c:val>
            <c:numRef>
              <c:f>Sheet1!$D$2:$D$4</c:f>
              <c:numCache>
                <c:formatCode>0</c:formatCode>
                <c:ptCount val="3"/>
                <c:pt idx="0">
                  <c:v>22.039710593315998</c:v>
                </c:pt>
                <c:pt idx="1">
                  <c:v>74.405547076053693</c:v>
                </c:pt>
                <c:pt idx="2">
                  <c:v>3.55474233063038</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Alene</c:v>
                </c:pt>
                <c:pt idx="1">
                  <c:v>Sammen med andre</c:v>
                </c:pt>
                <c:pt idx="2">
                  <c:v>Husker ikke</c:v>
                </c:pt>
              </c:strCache>
            </c:strRef>
          </c:cat>
          <c:val>
            <c:numRef>
              <c:f>Sheet1!$E$2:$E$4</c:f>
              <c:numCache>
                <c:formatCode>0</c:formatCode>
                <c:ptCount val="3"/>
                <c:pt idx="0">
                  <c:v>23.783760537957004</c:v>
                </c:pt>
                <c:pt idx="1">
                  <c:v>76.216239462043063</c:v>
                </c:pt>
                <c:pt idx="2">
                  <c:v>0</c:v>
                </c:pt>
              </c:numCache>
            </c:numRef>
          </c:val>
          <c:extLst>
            <c:ext xmlns:c16="http://schemas.microsoft.com/office/drawing/2014/chart" uri="{C3380CC4-5D6E-409C-BE32-E72D297353CC}">
              <c16:uniqueId val="{00000000-755A-42BE-B6D5-CCB86D02B3CC}"/>
            </c:ext>
          </c:extLst>
        </c:ser>
        <c:ser>
          <c:idx val="4"/>
          <c:order val="4"/>
          <c:tx>
            <c:strRef>
              <c:f>Sheet1!$F$1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Alene</c:v>
                </c:pt>
                <c:pt idx="1">
                  <c:v>Sammen med andre</c:v>
                </c:pt>
                <c:pt idx="2">
                  <c:v>Husker ikke</c:v>
                </c:pt>
              </c:strCache>
            </c:strRef>
          </c:cat>
          <c:val>
            <c:numRef>
              <c:f>Sheet1!$F$2:$F$4</c:f>
              <c:numCache>
                <c:formatCode>0</c:formatCode>
                <c:ptCount val="3"/>
                <c:pt idx="0">
                  <c:v>23</c:v>
                </c:pt>
                <c:pt idx="1">
                  <c:v>75</c:v>
                </c:pt>
                <c:pt idx="2">
                  <c:v>2</c:v>
                </c:pt>
              </c:numCache>
            </c:numRef>
          </c:val>
          <c:extLst>
            <c:ext xmlns:c16="http://schemas.microsoft.com/office/drawing/2014/chart" uri="{C3380CC4-5D6E-409C-BE32-E72D297353CC}">
              <c16:uniqueId val="{00000000-7729-4709-A748-97F352F72F2B}"/>
            </c:ext>
          </c:extLst>
        </c:ser>
        <c:dLbls>
          <c:showLegendKey val="0"/>
          <c:showVal val="0"/>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21882694280721474"/>
          <c:y val="0.94005531574299872"/>
          <c:w val="0.57498232474203503"/>
          <c:h val="5.9944684257001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5261896986009289"/>
          <c:y val="1.803820444807622E-3"/>
          <c:w val="0.37195551321643072"/>
          <c:h val="0.88182240575152715"/>
        </c:manualLayout>
      </c:layout>
      <c:barChart>
        <c:barDir val="bar"/>
        <c:grouping val="clustered"/>
        <c:varyColors val="0"/>
        <c:ser>
          <c:idx val="0"/>
          <c:order val="0"/>
          <c:tx>
            <c:strRef>
              <c:f>Sheet1!$B$1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Egen regi</c:v>
                </c:pt>
                <c:pt idx="1">
                  <c:v>Regi av andre</c:v>
                </c:pt>
                <c:pt idx="2">
                  <c:v>Husker ikke</c:v>
                </c:pt>
              </c:strCache>
            </c:strRef>
          </c:cat>
          <c:val>
            <c:numRef>
              <c:f>Sheet1!$B$2:$B$4</c:f>
              <c:numCache>
                <c:formatCode>General</c:formatCode>
                <c:ptCount val="3"/>
                <c:pt idx="0">
                  <c:v>56.000000000000007</c:v>
                </c:pt>
                <c:pt idx="1">
                  <c:v>42</c:v>
                </c:pt>
                <c:pt idx="2">
                  <c:v>2</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Egen regi</c:v>
                </c:pt>
                <c:pt idx="1">
                  <c:v>Regi av andre</c:v>
                </c:pt>
                <c:pt idx="2">
                  <c:v>Husker ikke</c:v>
                </c:pt>
              </c:strCache>
            </c:strRef>
          </c:cat>
          <c:val>
            <c:numRef>
              <c:f>Sheet1!$C$2:$C$4</c:f>
              <c:numCache>
                <c:formatCode>General</c:formatCode>
                <c:ptCount val="3"/>
                <c:pt idx="0">
                  <c:v>52</c:v>
                </c:pt>
                <c:pt idx="1">
                  <c:v>48</c:v>
                </c:pt>
                <c:pt idx="2">
                  <c:v>0</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des.23</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Egen regi</c:v>
                </c:pt>
                <c:pt idx="1">
                  <c:v>Regi av andre</c:v>
                </c:pt>
                <c:pt idx="2">
                  <c:v>Husker ikke</c:v>
                </c:pt>
              </c:strCache>
            </c:strRef>
          </c:cat>
          <c:val>
            <c:numRef>
              <c:f>Sheet1!$D$2:$D$4</c:f>
              <c:numCache>
                <c:formatCode>0</c:formatCode>
                <c:ptCount val="3"/>
                <c:pt idx="0">
                  <c:v>46.971694700955901</c:v>
                </c:pt>
                <c:pt idx="1">
                  <c:v>51.4108706330167</c:v>
                </c:pt>
                <c:pt idx="2">
                  <c:v>1.6174346660274601</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Egen regi</c:v>
                </c:pt>
                <c:pt idx="1">
                  <c:v>Regi av andre</c:v>
                </c:pt>
                <c:pt idx="2">
                  <c:v>Husker ikke</c:v>
                </c:pt>
              </c:strCache>
            </c:strRef>
          </c:cat>
          <c:val>
            <c:numRef>
              <c:f>Sheet1!$E$2:$E$4</c:f>
              <c:numCache>
                <c:formatCode>0</c:formatCode>
                <c:ptCount val="3"/>
                <c:pt idx="0">
                  <c:v>43.353892837173476</c:v>
                </c:pt>
                <c:pt idx="1">
                  <c:v>54.331729270244836</c:v>
                </c:pt>
                <c:pt idx="2">
                  <c:v>2.3143778925817982</c:v>
                </c:pt>
              </c:numCache>
            </c:numRef>
          </c:val>
          <c:extLst>
            <c:ext xmlns:c16="http://schemas.microsoft.com/office/drawing/2014/chart" uri="{C3380CC4-5D6E-409C-BE32-E72D297353CC}">
              <c16:uniqueId val="{00000000-DA8B-45F1-8CBF-5FCBE6EFC0D8}"/>
            </c:ext>
          </c:extLst>
        </c:ser>
        <c:ser>
          <c:idx val="4"/>
          <c:order val="4"/>
          <c:tx>
            <c:strRef>
              <c:f>Sheet1!$F$1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Egen regi</c:v>
                </c:pt>
                <c:pt idx="1">
                  <c:v>Regi av andre</c:v>
                </c:pt>
                <c:pt idx="2">
                  <c:v>Husker ikke</c:v>
                </c:pt>
              </c:strCache>
            </c:strRef>
          </c:cat>
          <c:val>
            <c:numRef>
              <c:f>Sheet1!$F$2:$F$4</c:f>
              <c:numCache>
                <c:formatCode>0</c:formatCode>
                <c:ptCount val="3"/>
                <c:pt idx="0">
                  <c:v>40</c:v>
                </c:pt>
                <c:pt idx="1">
                  <c:v>57</c:v>
                </c:pt>
                <c:pt idx="2">
                  <c:v>3</c:v>
                </c:pt>
              </c:numCache>
            </c:numRef>
          </c:val>
          <c:extLst>
            <c:ext xmlns:c16="http://schemas.microsoft.com/office/drawing/2014/chart" uri="{C3380CC4-5D6E-409C-BE32-E72D297353CC}">
              <c16:uniqueId val="{00000001-12B4-43A1-80EE-7FA018751A97}"/>
            </c:ext>
          </c:extLst>
        </c:ser>
        <c:dLbls>
          <c:showLegendKey val="0"/>
          <c:showVal val="0"/>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18009061867705742"/>
          <c:y val="0.92051897636356483"/>
          <c:w val="0.59214447935553383"/>
          <c:h val="6.92127494772882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3545621212470106"/>
          <c:y val="7.6650464826558285E-3"/>
          <c:w val="0.37195551321643072"/>
          <c:h val="0.91687165753539124"/>
        </c:manualLayout>
      </c:layout>
      <c:barChart>
        <c:barDir val="bar"/>
        <c:grouping val="clustered"/>
        <c:varyColors val="0"/>
        <c:ser>
          <c:idx val="0"/>
          <c:order val="0"/>
          <c:tx>
            <c:strRef>
              <c:f>Sheet1!$B$1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Langs kysten</c:v>
                </c:pt>
                <c:pt idx="1">
                  <c:v>I eget nærmiljø</c:v>
                </c:pt>
                <c:pt idx="2">
                  <c:v>Langs veier</c:v>
                </c:pt>
                <c:pt idx="3">
                  <c:v>I skog og mark</c:v>
                </c:pt>
                <c:pt idx="4">
                  <c:v>Langs vassdrag/Innsjøer</c:v>
                </c:pt>
                <c:pt idx="5">
                  <c:v>På fjellet</c:v>
                </c:pt>
                <c:pt idx="6">
                  <c:v>Under vann</c:v>
                </c:pt>
                <c:pt idx="7">
                  <c:v>Annet sted</c:v>
                </c:pt>
                <c:pt idx="8">
                  <c:v>Husker ikke</c:v>
                </c:pt>
              </c:strCache>
            </c:strRef>
          </c:cat>
          <c:val>
            <c:numRef>
              <c:f>Sheet1!$B$2:$B$10</c:f>
              <c:numCache>
                <c:formatCode>General</c:formatCode>
                <c:ptCount val="9"/>
                <c:pt idx="0">
                  <c:v>66</c:v>
                </c:pt>
                <c:pt idx="1">
                  <c:v>44</c:v>
                </c:pt>
                <c:pt idx="2">
                  <c:v>21</c:v>
                </c:pt>
                <c:pt idx="3">
                  <c:v>22</c:v>
                </c:pt>
                <c:pt idx="4">
                  <c:v>15</c:v>
                </c:pt>
                <c:pt idx="5">
                  <c:v>7.0000000000000009</c:v>
                </c:pt>
                <c:pt idx="6">
                  <c:v>5</c:v>
                </c:pt>
                <c:pt idx="7">
                  <c:v>3</c:v>
                </c:pt>
                <c:pt idx="8">
                  <c:v>0</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Langs kysten</c:v>
                </c:pt>
                <c:pt idx="1">
                  <c:v>I eget nærmiljø</c:v>
                </c:pt>
                <c:pt idx="2">
                  <c:v>Langs veier</c:v>
                </c:pt>
                <c:pt idx="3">
                  <c:v>I skog og mark</c:v>
                </c:pt>
                <c:pt idx="4">
                  <c:v>Langs vassdrag/Innsjøer</c:v>
                </c:pt>
                <c:pt idx="5">
                  <c:v>På fjellet</c:v>
                </c:pt>
                <c:pt idx="6">
                  <c:v>Under vann</c:v>
                </c:pt>
                <c:pt idx="7">
                  <c:v>Annet sted</c:v>
                </c:pt>
                <c:pt idx="8">
                  <c:v>Husker ikke</c:v>
                </c:pt>
              </c:strCache>
            </c:strRef>
          </c:cat>
          <c:val>
            <c:numRef>
              <c:f>Sheet1!$C$2:$C$10</c:f>
              <c:numCache>
                <c:formatCode>General</c:formatCode>
                <c:ptCount val="9"/>
                <c:pt idx="0">
                  <c:v>60</c:v>
                </c:pt>
                <c:pt idx="1">
                  <c:v>46</c:v>
                </c:pt>
                <c:pt idx="2">
                  <c:v>21</c:v>
                </c:pt>
                <c:pt idx="3">
                  <c:v>20</c:v>
                </c:pt>
                <c:pt idx="4">
                  <c:v>17</c:v>
                </c:pt>
                <c:pt idx="5">
                  <c:v>6</c:v>
                </c:pt>
                <c:pt idx="6">
                  <c:v>6</c:v>
                </c:pt>
                <c:pt idx="7">
                  <c:v>3</c:v>
                </c:pt>
                <c:pt idx="8">
                  <c:v>0</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des.23</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Langs kysten</c:v>
                </c:pt>
                <c:pt idx="1">
                  <c:v>I eget nærmiljø</c:v>
                </c:pt>
                <c:pt idx="2">
                  <c:v>Langs veier</c:v>
                </c:pt>
                <c:pt idx="3">
                  <c:v>I skog og mark</c:v>
                </c:pt>
                <c:pt idx="4">
                  <c:v>Langs vassdrag/Innsjøer</c:v>
                </c:pt>
                <c:pt idx="5">
                  <c:v>På fjellet</c:v>
                </c:pt>
                <c:pt idx="6">
                  <c:v>Under vann</c:v>
                </c:pt>
                <c:pt idx="7">
                  <c:v>Annet sted</c:v>
                </c:pt>
                <c:pt idx="8">
                  <c:v>Husker ikke</c:v>
                </c:pt>
              </c:strCache>
            </c:strRef>
          </c:cat>
          <c:val>
            <c:numRef>
              <c:f>Sheet1!$D$2:$D$10</c:f>
              <c:numCache>
                <c:formatCode>0</c:formatCode>
                <c:ptCount val="9"/>
                <c:pt idx="0">
                  <c:v>60.895738667456399</c:v>
                </c:pt>
                <c:pt idx="1">
                  <c:v>54.638920622505402</c:v>
                </c:pt>
                <c:pt idx="2">
                  <c:v>31.426009394342099</c:v>
                </c:pt>
                <c:pt idx="3">
                  <c:v>24.196261126731201</c:v>
                </c:pt>
                <c:pt idx="4">
                  <c:v>8.3087583361029704</c:v>
                </c:pt>
                <c:pt idx="5">
                  <c:v>7.3726430231498901</c:v>
                </c:pt>
                <c:pt idx="6">
                  <c:v>2.6987812623557002</c:v>
                </c:pt>
                <c:pt idx="7">
                  <c:v>3.0728788792303998</c:v>
                </c:pt>
                <c:pt idx="8">
                  <c:v>0</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Langs kysten</c:v>
                </c:pt>
                <c:pt idx="1">
                  <c:v>I eget nærmiljø</c:v>
                </c:pt>
                <c:pt idx="2">
                  <c:v>Langs veier</c:v>
                </c:pt>
                <c:pt idx="3">
                  <c:v>I skog og mark</c:v>
                </c:pt>
                <c:pt idx="4">
                  <c:v>Langs vassdrag/Innsjøer</c:v>
                </c:pt>
                <c:pt idx="5">
                  <c:v>På fjellet</c:v>
                </c:pt>
                <c:pt idx="6">
                  <c:v>Under vann</c:v>
                </c:pt>
                <c:pt idx="7">
                  <c:v>Annet sted</c:v>
                </c:pt>
                <c:pt idx="8">
                  <c:v>Husker ikke</c:v>
                </c:pt>
              </c:strCache>
            </c:strRef>
          </c:cat>
          <c:val>
            <c:numRef>
              <c:f>Sheet1!$E$2:$E$10</c:f>
              <c:numCache>
                <c:formatCode>0</c:formatCode>
                <c:ptCount val="9"/>
                <c:pt idx="0">
                  <c:v>61.649696136448782</c:v>
                </c:pt>
                <c:pt idx="1">
                  <c:v>38.592808263071241</c:v>
                </c:pt>
                <c:pt idx="2">
                  <c:v>24.206284687314575</c:v>
                </c:pt>
                <c:pt idx="3">
                  <c:v>20.899127111993714</c:v>
                </c:pt>
                <c:pt idx="4">
                  <c:v>10.941092916266593</c:v>
                </c:pt>
                <c:pt idx="5">
                  <c:v>5.7029871439854247</c:v>
                </c:pt>
                <c:pt idx="6">
                  <c:v>1.6206503217434916</c:v>
                </c:pt>
                <c:pt idx="7">
                  <c:v>3.15925102187426</c:v>
                </c:pt>
                <c:pt idx="8" formatCode="General">
                  <c:v>0</c:v>
                </c:pt>
              </c:numCache>
            </c:numRef>
          </c:val>
          <c:extLst>
            <c:ext xmlns:c16="http://schemas.microsoft.com/office/drawing/2014/chart" uri="{C3380CC4-5D6E-409C-BE32-E72D297353CC}">
              <c16:uniqueId val="{00000000-530B-4B61-9CC4-33AAF3046FA5}"/>
            </c:ext>
          </c:extLst>
        </c:ser>
        <c:ser>
          <c:idx val="4"/>
          <c:order val="4"/>
          <c:tx>
            <c:strRef>
              <c:f>Sheet1!$F$1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Langs kysten</c:v>
                </c:pt>
                <c:pt idx="1">
                  <c:v>I eget nærmiljø</c:v>
                </c:pt>
                <c:pt idx="2">
                  <c:v>Langs veier</c:v>
                </c:pt>
                <c:pt idx="3">
                  <c:v>I skog og mark</c:v>
                </c:pt>
                <c:pt idx="4">
                  <c:v>Langs vassdrag/Innsjøer</c:v>
                </c:pt>
                <c:pt idx="5">
                  <c:v>På fjellet</c:v>
                </c:pt>
                <c:pt idx="6">
                  <c:v>Under vann</c:v>
                </c:pt>
                <c:pt idx="7">
                  <c:v>Annet sted</c:v>
                </c:pt>
                <c:pt idx="8">
                  <c:v>Husker ikke</c:v>
                </c:pt>
              </c:strCache>
            </c:strRef>
          </c:cat>
          <c:val>
            <c:numRef>
              <c:f>Sheet1!$F$2:$F$10</c:f>
              <c:numCache>
                <c:formatCode>General</c:formatCode>
                <c:ptCount val="9"/>
                <c:pt idx="0">
                  <c:v>57</c:v>
                </c:pt>
                <c:pt idx="1">
                  <c:v>41</c:v>
                </c:pt>
                <c:pt idx="2">
                  <c:v>31</c:v>
                </c:pt>
                <c:pt idx="3">
                  <c:v>24</c:v>
                </c:pt>
                <c:pt idx="4">
                  <c:v>9</c:v>
                </c:pt>
                <c:pt idx="5">
                  <c:v>6</c:v>
                </c:pt>
                <c:pt idx="6">
                  <c:v>6</c:v>
                </c:pt>
                <c:pt idx="7">
                  <c:v>3</c:v>
                </c:pt>
                <c:pt idx="8">
                  <c:v>1</c:v>
                </c:pt>
              </c:numCache>
            </c:numRef>
          </c:val>
          <c:extLst>
            <c:ext xmlns:c16="http://schemas.microsoft.com/office/drawing/2014/chart" uri="{C3380CC4-5D6E-409C-BE32-E72D297353CC}">
              <c16:uniqueId val="{00000000-AA61-4128-8098-EDB4169A422D}"/>
            </c:ext>
          </c:extLst>
        </c:ser>
        <c:dLbls>
          <c:showLegendKey val="0"/>
          <c:showVal val="0"/>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16102090536091684"/>
          <c:y val="0.92345901874402603"/>
          <c:w val="0.66079544729363993"/>
          <c:h val="5.12141807747248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6033565866700848"/>
          <c:y val="1.2301894920923992E-2"/>
          <c:w val="0.41972361850048173"/>
          <c:h val="0.88584165075986676"/>
        </c:manualLayout>
      </c:layout>
      <c:barChart>
        <c:barDir val="bar"/>
        <c:grouping val="clustered"/>
        <c:varyColors val="0"/>
        <c:ser>
          <c:idx val="0"/>
          <c:order val="0"/>
          <c:tx>
            <c:strRef>
              <c:f>Sheet1!$B$1</c:f>
              <c:strCache>
                <c:ptCount val="1"/>
                <c:pt idx="0">
                  <c:v>des.23</c:v>
                </c:pt>
              </c:strCache>
            </c:strRef>
          </c:tx>
          <c:spPr>
            <a:solidFill>
              <a:schemeClr val="bg2">
                <a:lumMod val="75000"/>
                <a:lumOff val="25000"/>
              </a:schemeClr>
            </a:solidFill>
            <a:ln>
              <a:noFill/>
            </a:ln>
            <a:effectLst/>
          </c:spPr>
          <c:invertIfNegative val="0"/>
          <c:dPt>
            <c:idx val="5"/>
            <c:invertIfNegative val="0"/>
            <c:bubble3D val="0"/>
            <c:spPr>
              <a:solidFill>
                <a:schemeClr val="bg2">
                  <a:lumMod val="75000"/>
                  <a:lumOff val="25000"/>
                </a:schemeClr>
              </a:solidFill>
              <a:ln>
                <a:noFill/>
              </a:ln>
              <a:effectLst/>
            </c:spPr>
            <c:extLst>
              <c:ext xmlns:c16="http://schemas.microsoft.com/office/drawing/2014/chart" uri="{C3380CC4-5D6E-409C-BE32-E72D297353CC}">
                <c16:uniqueId val="{00000001-895D-4A67-8FB9-DA5C81412A7F}"/>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Visste ikke om noen ryddeaksjon i mitt område</c:v>
                </c:pt>
                <c:pt idx="1">
                  <c:v>Jeg hadde ikke tid / passet ikke</c:v>
                </c:pt>
                <c:pt idx="2">
                  <c:v>Jeg ble ikke invitert</c:v>
                </c:pt>
                <c:pt idx="3">
                  <c:v>Jeg ønsker ikke å delta lenger</c:v>
                </c:pt>
                <c:pt idx="4">
                  <c:v>Annen grunn</c:v>
                </c:pt>
                <c:pt idx="5">
                  <c:v>Vet ikke</c:v>
                </c:pt>
              </c:strCache>
            </c:strRef>
          </c:cat>
          <c:val>
            <c:numRef>
              <c:f>Sheet1!$B$2:$B$10</c:f>
              <c:numCache>
                <c:formatCode>0</c:formatCode>
                <c:ptCount val="6"/>
                <c:pt idx="0">
                  <c:v>58.694484338810298</c:v>
                </c:pt>
                <c:pt idx="1">
                  <c:v>23.752332050287201</c:v>
                </c:pt>
                <c:pt idx="2">
                  <c:v>19.6089837472529</c:v>
                </c:pt>
                <c:pt idx="3">
                  <c:v>1.64204223978509</c:v>
                </c:pt>
                <c:pt idx="4">
                  <c:v>1.6535152224618499</c:v>
                </c:pt>
                <c:pt idx="5">
                  <c:v>7.8947353169134002</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Visste ikke om noen ryddeaksjon i mitt område</c:v>
                </c:pt>
                <c:pt idx="1">
                  <c:v>Jeg hadde ikke tid / passet ikke</c:v>
                </c:pt>
                <c:pt idx="2">
                  <c:v>Jeg ble ikke invitert</c:v>
                </c:pt>
                <c:pt idx="3">
                  <c:v>Jeg ønsker ikke å delta lenger</c:v>
                </c:pt>
                <c:pt idx="4">
                  <c:v>Annen grunn</c:v>
                </c:pt>
                <c:pt idx="5">
                  <c:v>Vet ikke</c:v>
                </c:pt>
              </c:strCache>
            </c:strRef>
          </c:cat>
          <c:val>
            <c:numRef>
              <c:f>Sheet1!$C$2:$C$10</c:f>
              <c:numCache>
                <c:formatCode>0</c:formatCode>
                <c:ptCount val="6"/>
                <c:pt idx="0">
                  <c:v>58.447853389332003</c:v>
                </c:pt>
                <c:pt idx="1">
                  <c:v>34.086062600908761</c:v>
                </c:pt>
                <c:pt idx="2">
                  <c:v>21.995808599412758</c:v>
                </c:pt>
                <c:pt idx="3">
                  <c:v>2.1887455756868182</c:v>
                </c:pt>
                <c:pt idx="4">
                  <c:v>6.6598523155617944</c:v>
                </c:pt>
                <c:pt idx="5">
                  <c:v>0.653947201150897</c:v>
                </c:pt>
              </c:numCache>
            </c:numRef>
          </c:val>
          <c:extLst>
            <c:ext xmlns:c16="http://schemas.microsoft.com/office/drawing/2014/chart" uri="{C3380CC4-5D6E-409C-BE32-E72D297353CC}">
              <c16:uniqueId val="{00000002-3302-4B9A-9BF6-A7F5D2B2C328}"/>
            </c:ext>
          </c:extLst>
        </c:ser>
        <c:ser>
          <c:idx val="2"/>
          <c:order val="2"/>
          <c:tx>
            <c:strRef>
              <c:f>Sheet1!$D$1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Visste ikke om noen ryddeaksjon i mitt område</c:v>
                </c:pt>
                <c:pt idx="1">
                  <c:v>Jeg hadde ikke tid / passet ikke</c:v>
                </c:pt>
                <c:pt idx="2">
                  <c:v>Jeg ble ikke invitert</c:v>
                </c:pt>
                <c:pt idx="3">
                  <c:v>Jeg ønsker ikke å delta lenger</c:v>
                </c:pt>
                <c:pt idx="4">
                  <c:v>Annen grunn</c:v>
                </c:pt>
                <c:pt idx="5">
                  <c:v>Vet ikke</c:v>
                </c:pt>
              </c:strCache>
            </c:strRef>
          </c:cat>
          <c:val>
            <c:numRef>
              <c:f>Sheet1!$D$2:$D$10</c:f>
              <c:numCache>
                <c:formatCode>0</c:formatCode>
                <c:ptCount val="6"/>
                <c:pt idx="0">
                  <c:v>55</c:v>
                </c:pt>
                <c:pt idx="1">
                  <c:v>24</c:v>
                </c:pt>
                <c:pt idx="2">
                  <c:v>22</c:v>
                </c:pt>
                <c:pt idx="3">
                  <c:v>3</c:v>
                </c:pt>
                <c:pt idx="4">
                  <c:v>12</c:v>
                </c:pt>
                <c:pt idx="5">
                  <c:v>5</c:v>
                </c:pt>
              </c:numCache>
            </c:numRef>
          </c:val>
          <c:extLst>
            <c:ext xmlns:c16="http://schemas.microsoft.com/office/drawing/2014/chart" uri="{C3380CC4-5D6E-409C-BE32-E72D297353CC}">
              <c16:uniqueId val="{00000002-740F-4F91-A0EE-519E433088B6}"/>
            </c:ext>
          </c:extLst>
        </c:ser>
        <c:dLbls>
          <c:dLblPos val="outEnd"/>
          <c:showLegendKey val="0"/>
          <c:showVal val="1"/>
          <c:showCatName val="0"/>
          <c:showSerName val="0"/>
          <c:showPercent val="0"/>
          <c:showBubbleSize val="0"/>
        </c:dLbls>
        <c:gapWidth val="115"/>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0"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35363566460879614"/>
          <c:y val="0.93551869334594262"/>
          <c:w val="0.38657767156934203"/>
          <c:h val="4.97266121633673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4458583891976483"/>
          <c:y val="2.5394470446479068E-2"/>
          <c:w val="0.4822399239129232"/>
          <c:h val="0.88330744514299298"/>
        </c:manualLayout>
      </c:layout>
      <c:barChart>
        <c:barDir val="bar"/>
        <c:grouping val="clustered"/>
        <c:varyColors val="0"/>
        <c:ser>
          <c:idx val="0"/>
          <c:order val="0"/>
          <c:tx>
            <c:strRef>
              <c:f>Sheet1!$B$1</c:f>
              <c:strCache>
                <c:ptCount val="1"/>
                <c:pt idx="0">
                  <c:v>des.23</c:v>
                </c:pt>
              </c:strCache>
            </c:strRef>
          </c:tx>
          <c:spPr>
            <a:solidFill>
              <a:schemeClr val="bg2">
                <a:lumMod val="75000"/>
                <a:lumOff val="25000"/>
              </a:schemeClr>
            </a:solidFill>
            <a:ln>
              <a:noFill/>
            </a:ln>
            <a:effectLst/>
          </c:spPr>
          <c:invertIfNegative val="0"/>
          <c:dPt>
            <c:idx val="5"/>
            <c:invertIfNegative val="0"/>
            <c:bubble3D val="0"/>
            <c:spPr>
              <a:solidFill>
                <a:schemeClr val="bg2">
                  <a:lumMod val="75000"/>
                  <a:lumOff val="25000"/>
                </a:schemeClr>
              </a:solidFill>
              <a:ln>
                <a:noFill/>
              </a:ln>
              <a:effectLst/>
            </c:spPr>
            <c:extLst>
              <c:ext xmlns:c16="http://schemas.microsoft.com/office/drawing/2014/chart" uri="{C3380CC4-5D6E-409C-BE32-E72D297353CC}">
                <c16:uniqueId val="{00000001-FDCB-42AC-9A79-3400F2A88FD6}"/>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6"/>
                <c:pt idx="0">
                  <c:v>Jeg har aldri hørt om strandrydding / ryddeaksjoner i mitt område</c:v>
                </c:pt>
                <c:pt idx="1">
                  <c:v>Jeg ble ikke invitert</c:v>
                </c:pt>
                <c:pt idx="2">
                  <c:v>Jeg hadde ikke tid / passet ikke</c:v>
                </c:pt>
                <c:pt idx="3">
                  <c:v>Jeg er ikke interessert i dette</c:v>
                </c:pt>
                <c:pt idx="4">
                  <c:v>Annen grunn</c:v>
                </c:pt>
                <c:pt idx="5">
                  <c:v>Vet ikke</c:v>
                </c:pt>
              </c:strCache>
            </c:strRef>
          </c:cat>
          <c:val>
            <c:numRef>
              <c:f>Sheet1!$B$2:$B$12</c:f>
              <c:numCache>
                <c:formatCode>0</c:formatCode>
                <c:ptCount val="6"/>
                <c:pt idx="0">
                  <c:v>47.1535673488074</c:v>
                </c:pt>
                <c:pt idx="1">
                  <c:v>31.118798868065699</c:v>
                </c:pt>
                <c:pt idx="2">
                  <c:v>16.032068460192399</c:v>
                </c:pt>
                <c:pt idx="3">
                  <c:v>8.7474953964371096</c:v>
                </c:pt>
                <c:pt idx="4">
                  <c:v>1.1741422123334799</c:v>
                </c:pt>
                <c:pt idx="5">
                  <c:v>6.9628140773828298</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6"/>
                <c:pt idx="0">
                  <c:v>Jeg har aldri hørt om strandrydding / ryddeaksjoner i mitt område</c:v>
                </c:pt>
                <c:pt idx="1">
                  <c:v>Jeg ble ikke invitert</c:v>
                </c:pt>
                <c:pt idx="2">
                  <c:v>Jeg hadde ikke tid / passet ikke</c:v>
                </c:pt>
                <c:pt idx="3">
                  <c:v>Jeg er ikke interessert i dette</c:v>
                </c:pt>
                <c:pt idx="4">
                  <c:v>Annen grunn</c:v>
                </c:pt>
                <c:pt idx="5">
                  <c:v>Vet ikke</c:v>
                </c:pt>
              </c:strCache>
            </c:strRef>
          </c:cat>
          <c:val>
            <c:numRef>
              <c:f>Sheet1!$C$2:$C$12</c:f>
              <c:numCache>
                <c:formatCode>0</c:formatCode>
                <c:ptCount val="6"/>
                <c:pt idx="0">
                  <c:v>49.97991128340697</c:v>
                </c:pt>
                <c:pt idx="1">
                  <c:v>29.3605285758279</c:v>
                </c:pt>
                <c:pt idx="2">
                  <c:v>15.489292358398489</c:v>
                </c:pt>
                <c:pt idx="3">
                  <c:v>11.42458394917711</c:v>
                </c:pt>
                <c:pt idx="4">
                  <c:v>8.5255026404983063</c:v>
                </c:pt>
                <c:pt idx="5">
                  <c:v>3.3458302895996201</c:v>
                </c:pt>
              </c:numCache>
            </c:numRef>
          </c:val>
          <c:extLst>
            <c:ext xmlns:c16="http://schemas.microsoft.com/office/drawing/2014/chart" uri="{C3380CC4-5D6E-409C-BE32-E72D297353CC}">
              <c16:uniqueId val="{00000002-85BB-447F-8D48-D133A3A88F8F}"/>
            </c:ext>
          </c:extLst>
        </c:ser>
        <c:ser>
          <c:idx val="2"/>
          <c:order val="2"/>
          <c:tx>
            <c:strRef>
              <c:f>Sheet1!$D$1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6"/>
                <c:pt idx="0">
                  <c:v>Jeg har aldri hørt om strandrydding / ryddeaksjoner i mitt område</c:v>
                </c:pt>
                <c:pt idx="1">
                  <c:v>Jeg ble ikke invitert</c:v>
                </c:pt>
                <c:pt idx="2">
                  <c:v>Jeg hadde ikke tid / passet ikke</c:v>
                </c:pt>
                <c:pt idx="3">
                  <c:v>Jeg er ikke interessert i dette</c:v>
                </c:pt>
                <c:pt idx="4">
                  <c:v>Annen grunn</c:v>
                </c:pt>
                <c:pt idx="5">
                  <c:v>Vet ikke</c:v>
                </c:pt>
              </c:strCache>
            </c:strRef>
          </c:cat>
          <c:val>
            <c:numRef>
              <c:f>Sheet1!$D$2:$D$12</c:f>
              <c:numCache>
                <c:formatCode>0</c:formatCode>
                <c:ptCount val="6"/>
                <c:pt idx="0">
                  <c:v>47</c:v>
                </c:pt>
                <c:pt idx="1">
                  <c:v>29</c:v>
                </c:pt>
                <c:pt idx="2">
                  <c:v>16</c:v>
                </c:pt>
                <c:pt idx="3">
                  <c:v>9</c:v>
                </c:pt>
                <c:pt idx="4">
                  <c:v>11</c:v>
                </c:pt>
                <c:pt idx="5">
                  <c:v>4</c:v>
                </c:pt>
              </c:numCache>
            </c:numRef>
          </c:val>
          <c:extLst>
            <c:ext xmlns:c16="http://schemas.microsoft.com/office/drawing/2014/chart" uri="{C3380CC4-5D6E-409C-BE32-E72D297353CC}">
              <c16:uniqueId val="{00000002-1076-4825-BEC6-E8F7C024372A}"/>
            </c:ext>
          </c:extLst>
        </c:ser>
        <c:dLbls>
          <c:dLblPos val="outEnd"/>
          <c:showLegendKey val="0"/>
          <c:showVal val="1"/>
          <c:showCatName val="0"/>
          <c:showSerName val="0"/>
          <c:showPercent val="0"/>
          <c:showBubbleSize val="0"/>
        </c:dLbls>
        <c:gapWidth val="115"/>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7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0" sourceLinked="1"/>
        <c:majorTickMark val="none"/>
        <c:minorTickMark val="none"/>
        <c:tickLblPos val="nextTo"/>
        <c:crossAx val="67451136"/>
        <c:crosses val="autoZero"/>
        <c:crossBetween val="between"/>
        <c:majorUnit val="0.2"/>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Entry>
      <c:layout>
        <c:manualLayout>
          <c:xMode val="edge"/>
          <c:yMode val="edge"/>
          <c:x val="0.41787861931226994"/>
          <c:y val="0.93329330568283342"/>
          <c:w val="0.41604407486404626"/>
          <c:h val="5.88992532725678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624732066774028"/>
          <c:y val="3.2608698189341929E-2"/>
          <c:w val="0.51116441621526243"/>
          <c:h val="0.81903339915853501"/>
        </c:manualLayout>
      </c:layout>
      <c:barChart>
        <c:barDir val="bar"/>
        <c:grouping val="clustered"/>
        <c:varyColors val="0"/>
        <c:ser>
          <c:idx val="0"/>
          <c:order val="0"/>
          <c:tx>
            <c:strRef>
              <c:f>Sheet1!$B$1</c:f>
              <c:strCache>
                <c:ptCount val="1"/>
                <c:pt idx="0">
                  <c:v>jan.21</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c:v>
                </c:pt>
                <c:pt idx="1">
                  <c:v>Nei</c:v>
                </c:pt>
              </c:strCache>
            </c:strRef>
          </c:cat>
          <c:val>
            <c:numRef>
              <c:f>Sheet1!$B$2:$B$3</c:f>
              <c:numCache>
                <c:formatCode>General</c:formatCode>
                <c:ptCount val="2"/>
                <c:pt idx="0">
                  <c:v>11</c:v>
                </c:pt>
                <c:pt idx="1">
                  <c:v>89</c:v>
                </c:pt>
              </c:numCache>
            </c:numRef>
          </c:val>
          <c:extLst>
            <c:ext xmlns:c16="http://schemas.microsoft.com/office/drawing/2014/chart" uri="{C3380CC4-5D6E-409C-BE32-E72D297353CC}">
              <c16:uniqueId val="{00000000-8832-403E-9ADB-DD1EEFF65348}"/>
            </c:ext>
          </c:extLst>
        </c:ser>
        <c:ser>
          <c:idx val="1"/>
          <c:order val="1"/>
          <c:tx>
            <c:strRef>
              <c:f>Sheet1!$C$1</c:f>
              <c:strCache>
                <c:ptCount val="1"/>
                <c:pt idx="0">
                  <c:v>des.21</c:v>
                </c:pt>
              </c:strCache>
            </c:strRef>
          </c:tx>
          <c:spPr>
            <a:solidFill>
              <a:srgbClr val="858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c:v>
                </c:pt>
                <c:pt idx="1">
                  <c:v>Nei</c:v>
                </c:pt>
              </c:strCache>
            </c:strRef>
          </c:cat>
          <c:val>
            <c:numRef>
              <c:f>Sheet1!$C$2:$C$3</c:f>
              <c:numCache>
                <c:formatCode>General</c:formatCode>
                <c:ptCount val="2"/>
                <c:pt idx="0">
                  <c:v>13</c:v>
                </c:pt>
                <c:pt idx="1">
                  <c:v>87</c:v>
                </c:pt>
              </c:numCache>
            </c:numRef>
          </c:val>
          <c:extLst>
            <c:ext xmlns:c16="http://schemas.microsoft.com/office/drawing/2014/chart" uri="{C3380CC4-5D6E-409C-BE32-E72D297353CC}">
              <c16:uniqueId val="{00000001-375F-47AF-B70A-A93954EB4FF7}"/>
            </c:ext>
          </c:extLst>
        </c:ser>
        <c:ser>
          <c:idx val="2"/>
          <c:order val="2"/>
          <c:tx>
            <c:strRef>
              <c:f>Sheet1!$D$1</c:f>
              <c:strCache>
                <c:ptCount val="1"/>
                <c:pt idx="0">
                  <c:v>des.22</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c:v>
                </c:pt>
                <c:pt idx="1">
                  <c:v>Nei</c:v>
                </c:pt>
              </c:strCache>
            </c:strRef>
          </c:cat>
          <c:val>
            <c:numRef>
              <c:f>Sheet1!$D$2:$D$3</c:f>
              <c:numCache>
                <c:formatCode>General</c:formatCode>
                <c:ptCount val="2"/>
                <c:pt idx="0">
                  <c:v>9</c:v>
                </c:pt>
                <c:pt idx="1">
                  <c:v>91</c:v>
                </c:pt>
              </c:numCache>
            </c:numRef>
          </c:val>
          <c:extLst>
            <c:ext xmlns:c16="http://schemas.microsoft.com/office/drawing/2014/chart" uri="{C3380CC4-5D6E-409C-BE32-E72D297353CC}">
              <c16:uniqueId val="{00000000-D72E-4B13-9280-15F3C0E02D90}"/>
            </c:ext>
          </c:extLst>
        </c:ser>
        <c:ser>
          <c:idx val="3"/>
          <c:order val="3"/>
          <c:tx>
            <c:strRef>
              <c:f>Sheet1!$E$1</c:f>
              <c:strCache>
                <c:ptCount val="1"/>
                <c:pt idx="0">
                  <c:v>des.23</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c:v>
                </c:pt>
                <c:pt idx="1">
                  <c:v>Nei</c:v>
                </c:pt>
              </c:strCache>
            </c:strRef>
          </c:cat>
          <c:val>
            <c:numRef>
              <c:f>Sheet1!$E$2:$E$3</c:f>
              <c:numCache>
                <c:formatCode>0</c:formatCode>
                <c:ptCount val="2"/>
                <c:pt idx="0">
                  <c:v>3.2649983808674801</c:v>
                </c:pt>
                <c:pt idx="1">
                  <c:v>96.735001619132504</c:v>
                </c:pt>
              </c:numCache>
            </c:numRef>
          </c:val>
          <c:extLst>
            <c:ext xmlns:c16="http://schemas.microsoft.com/office/drawing/2014/chart" uri="{C3380CC4-5D6E-409C-BE32-E72D297353CC}">
              <c16:uniqueId val="{00000000-DFE8-433B-9FEC-EE9758F7C957}"/>
            </c:ext>
          </c:extLst>
        </c:ser>
        <c:ser>
          <c:idx val="4"/>
          <c:order val="4"/>
          <c:tx>
            <c:strRef>
              <c:f>Sheet1!$F$1</c:f>
              <c:strCache>
                <c:ptCount val="1"/>
                <c:pt idx="0">
                  <c:v>des.24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c:v>
                </c:pt>
                <c:pt idx="1">
                  <c:v>Nei</c:v>
                </c:pt>
              </c:strCache>
            </c:strRef>
          </c:cat>
          <c:val>
            <c:numRef>
              <c:f>Sheet1!$F$2:$F$3</c:f>
              <c:numCache>
                <c:formatCode>0</c:formatCode>
                <c:ptCount val="2"/>
                <c:pt idx="0">
                  <c:v>3.5408983126032583</c:v>
                </c:pt>
                <c:pt idx="1">
                  <c:v>96.459101687396739</c:v>
                </c:pt>
              </c:numCache>
            </c:numRef>
          </c:val>
          <c:extLst>
            <c:ext xmlns:c16="http://schemas.microsoft.com/office/drawing/2014/chart" uri="{C3380CC4-5D6E-409C-BE32-E72D297353CC}">
              <c16:uniqueId val="{00000000-7CB0-4F18-870F-4EA9A765AF99}"/>
            </c:ext>
          </c:extLst>
        </c:ser>
        <c:ser>
          <c:idx val="5"/>
          <c:order val="5"/>
          <c:tx>
            <c:strRef>
              <c:f>Sheet1!$G$1</c:f>
              <c:strCache>
                <c:ptCount val="1"/>
                <c:pt idx="0">
                  <c:v>des.25</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c:v>
                </c:pt>
                <c:pt idx="1">
                  <c:v>Nei</c:v>
                </c:pt>
              </c:strCache>
            </c:strRef>
          </c:cat>
          <c:val>
            <c:numRef>
              <c:f>Sheet1!$G$2:$G$3</c:f>
              <c:numCache>
                <c:formatCode>0</c:formatCode>
                <c:ptCount val="2"/>
                <c:pt idx="0">
                  <c:v>4</c:v>
                </c:pt>
                <c:pt idx="1">
                  <c:v>96</c:v>
                </c:pt>
              </c:numCache>
            </c:numRef>
          </c:val>
          <c:extLst>
            <c:ext xmlns:c16="http://schemas.microsoft.com/office/drawing/2014/chart" uri="{C3380CC4-5D6E-409C-BE32-E72D297353CC}">
              <c16:uniqueId val="{00000000-8728-4244-AE4E-DAB75261467B}"/>
            </c:ext>
          </c:extLst>
        </c:ser>
        <c:dLbls>
          <c:dLblPos val="outEnd"/>
          <c:showLegendKey val="0"/>
          <c:showVal val="1"/>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ova Light" panose="020B0304020202020204" pitchFamily="34" charset="0"/>
                <a:ea typeface="+mn-ea"/>
                <a:cs typeface="+mn-cs"/>
              </a:defRPr>
            </a:pPr>
            <a:endParaRPr lang="nb-NO"/>
          </a:p>
        </c:txPr>
        <c:crossAx val="66437120"/>
        <c:crosses val="autoZero"/>
        <c:auto val="0"/>
        <c:lblAlgn val="ctr"/>
        <c:lblOffset val="100"/>
        <c:tickLblSkip val="1"/>
        <c:noMultiLvlLbl val="0"/>
      </c:catAx>
      <c:valAx>
        <c:axId val="66437120"/>
        <c:scaling>
          <c:orientation val="minMax"/>
        </c:scaling>
        <c:delete val="1"/>
        <c:axPos val="t"/>
        <c:numFmt formatCode="General" sourceLinked="1"/>
        <c:majorTickMark val="none"/>
        <c:minorTickMark val="none"/>
        <c:tickLblPos val="nextTo"/>
        <c:crossAx val="67451136"/>
        <c:crosses val="autoZero"/>
        <c:crossBetween val="between"/>
        <c:majorUnit val="0.2"/>
      </c:valAx>
      <c:spPr>
        <a:noFill/>
        <a:ln>
          <a:noFill/>
        </a:ln>
        <a:effectLst/>
      </c:spPr>
    </c:plotArea>
    <c:legend>
      <c:legendPos val="b"/>
      <c:layout>
        <c:manualLayout>
          <c:xMode val="edge"/>
          <c:yMode val="edge"/>
          <c:x val="0.18120011561952168"/>
          <c:y val="0.93023262131818285"/>
          <c:w val="0.69290178722254148"/>
          <c:h val="6.97673786818170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1"/>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7147058619998"/>
          <c:y val="0.14243673531710574"/>
          <c:w val="0.77583604946473184"/>
          <c:h val="0.73426701558807927"/>
        </c:manualLayout>
      </c:layout>
      <c:barChart>
        <c:barDir val="bar"/>
        <c:grouping val="clustered"/>
        <c:varyColors val="0"/>
        <c:ser>
          <c:idx val="0"/>
          <c:order val="0"/>
          <c:tx>
            <c:strRef>
              <c:f>Sheet1!$B$1</c:f>
              <c:strCache>
                <c:ptCount val="1"/>
                <c:pt idx="0">
                  <c:v>15 - 24 år</c:v>
                </c:pt>
              </c:strCache>
            </c:strRef>
          </c:tx>
          <c:spPr>
            <a:solidFill>
              <a:srgbClr val="002554"/>
            </a:solid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Ja</c:v>
                </c:pt>
                <c:pt idx="1">
                  <c:v>Nei</c:v>
                </c:pt>
              </c:strCache>
            </c:strRef>
          </c:cat>
          <c:val>
            <c:numRef>
              <c:f>Sheet1!$B$2:$B$3</c:f>
              <c:numCache>
                <c:formatCode>0</c:formatCode>
                <c:ptCount val="2"/>
                <c:pt idx="0">
                  <c:v>4.0731801367747469</c:v>
                </c:pt>
                <c:pt idx="1">
                  <c:v>95.926819863225234</c:v>
                </c:pt>
              </c:numCache>
            </c:numRef>
          </c:val>
          <c:extLst>
            <c:ext xmlns:c16="http://schemas.microsoft.com/office/drawing/2014/chart" uri="{C3380CC4-5D6E-409C-BE32-E72D297353CC}">
              <c16:uniqueId val="{00000000-AD21-438F-8A08-67555E29C608}"/>
            </c:ext>
          </c:extLst>
        </c:ser>
        <c:ser>
          <c:idx val="1"/>
          <c:order val="1"/>
          <c:tx>
            <c:strRef>
              <c:f>Sheet1!$C$1</c:f>
              <c:strCache>
                <c:ptCount val="1"/>
                <c:pt idx="0">
                  <c:v>25 - 39 år</c:v>
                </c:pt>
              </c:strCache>
            </c:strRef>
          </c:tx>
          <c:spPr>
            <a:solidFill>
              <a:srgbClr val="009D9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Ja</c:v>
                </c:pt>
                <c:pt idx="1">
                  <c:v>Nei</c:v>
                </c:pt>
              </c:strCache>
            </c:strRef>
          </c:cat>
          <c:val>
            <c:numRef>
              <c:f>Sheet1!$C$2:$C$3</c:f>
              <c:numCache>
                <c:formatCode>0</c:formatCode>
                <c:ptCount val="2"/>
                <c:pt idx="0">
                  <c:v>4.3459983506165374</c:v>
                </c:pt>
                <c:pt idx="1">
                  <c:v>95.654001649383503</c:v>
                </c:pt>
              </c:numCache>
            </c:numRef>
          </c:val>
          <c:extLst>
            <c:ext xmlns:c16="http://schemas.microsoft.com/office/drawing/2014/chart" uri="{C3380CC4-5D6E-409C-BE32-E72D297353CC}">
              <c16:uniqueId val="{00000001-AD21-438F-8A08-67555E29C608}"/>
            </c:ext>
          </c:extLst>
        </c:ser>
        <c:ser>
          <c:idx val="2"/>
          <c:order val="2"/>
          <c:tx>
            <c:strRef>
              <c:f>Sheet1!$D$1</c:f>
              <c:strCache>
                <c:ptCount val="1"/>
                <c:pt idx="0">
                  <c:v>40 - 59 år</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Ja</c:v>
                </c:pt>
                <c:pt idx="1">
                  <c:v>Nei</c:v>
                </c:pt>
              </c:strCache>
            </c:strRef>
          </c:cat>
          <c:val>
            <c:numRef>
              <c:f>Sheet1!$D$2:$D$3</c:f>
              <c:numCache>
                <c:formatCode>0</c:formatCode>
                <c:ptCount val="2"/>
                <c:pt idx="0">
                  <c:v>3.3927607282255274</c:v>
                </c:pt>
                <c:pt idx="1">
                  <c:v>96.607239271774446</c:v>
                </c:pt>
              </c:numCache>
            </c:numRef>
          </c:val>
          <c:extLst>
            <c:ext xmlns:c16="http://schemas.microsoft.com/office/drawing/2014/chart" uri="{C3380CC4-5D6E-409C-BE32-E72D297353CC}">
              <c16:uniqueId val="{00000002-AD21-438F-8A08-67555E29C608}"/>
            </c:ext>
          </c:extLst>
        </c:ser>
        <c:ser>
          <c:idx val="3"/>
          <c:order val="3"/>
          <c:tx>
            <c:strRef>
              <c:f>Sheet1!$E$1</c:f>
              <c:strCache>
                <c:ptCount val="1"/>
                <c:pt idx="0">
                  <c:v>60 år +</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Ja</c:v>
                </c:pt>
                <c:pt idx="1">
                  <c:v>Nei</c:v>
                </c:pt>
              </c:strCache>
            </c:strRef>
          </c:cat>
          <c:val>
            <c:numRef>
              <c:f>Sheet1!$E$2:$E$3</c:f>
              <c:numCache>
                <c:formatCode>0</c:formatCode>
                <c:ptCount val="2"/>
                <c:pt idx="0">
                  <c:v>4.5492112765953072</c:v>
                </c:pt>
                <c:pt idx="1">
                  <c:v>95.450788723404628</c:v>
                </c:pt>
              </c:numCache>
            </c:numRef>
          </c:val>
          <c:extLst>
            <c:ext xmlns:c16="http://schemas.microsoft.com/office/drawing/2014/chart" uri="{C3380CC4-5D6E-409C-BE32-E72D297353CC}">
              <c16:uniqueId val="{00000003-AD21-438F-8A08-67555E29C608}"/>
            </c:ext>
          </c:extLst>
        </c:ser>
        <c:dLbls>
          <c:dLblPos val="outEnd"/>
          <c:showLegendKey val="0"/>
          <c:showVal val="1"/>
          <c:showCatName val="0"/>
          <c:showSerName val="0"/>
          <c:showPercent val="0"/>
          <c:showBubbleSize val="0"/>
        </c:dLbls>
        <c:gapWidth val="164"/>
        <c:axId val="769427152"/>
        <c:axId val="737237024"/>
      </c:barChart>
      <c:catAx>
        <c:axId val="769427152"/>
        <c:scaling>
          <c:orientation val="maxMin"/>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7237024"/>
        <c:crosses val="autoZero"/>
        <c:auto val="1"/>
        <c:lblAlgn val="ctr"/>
        <c:lblOffset val="100"/>
        <c:noMultiLvlLbl val="0"/>
      </c:catAx>
      <c:valAx>
        <c:axId val="737237024"/>
        <c:scaling>
          <c:orientation val="minMax"/>
          <c:max val="100"/>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769427152"/>
        <c:crosses val="autoZero"/>
        <c:crossBetween val="between"/>
        <c:majorUnit val="20"/>
      </c:valAx>
      <c:spPr>
        <a:noFill/>
        <a:ln>
          <a:noFill/>
        </a:ln>
        <a:effectLst/>
      </c:spPr>
    </c:plotArea>
    <c:legend>
      <c:legendPos val="b"/>
      <c:layout>
        <c:manualLayout>
          <c:xMode val="edge"/>
          <c:yMode val="edge"/>
          <c:x val="0.20262270819304506"/>
          <c:y val="0.90954728770556348"/>
          <c:w val="0.70603732427420296"/>
          <c:h val="6.89473966432516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4">
  <a:schemeClr val="accent1"/>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numéro de diapositive 6">
            <a:extLst>
              <a:ext uri="{FF2B5EF4-FFF2-40B4-BE49-F238E27FC236}">
                <a16:creationId xmlns:a16="http://schemas.microsoft.com/office/drawing/2014/main" id="{24EDE16D-8876-4EF1-8863-60C2FE4CD79C}"/>
              </a:ext>
            </a:extLst>
          </p:cNvPr>
          <p:cNvSpPr>
            <a:spLocks noGrp="1"/>
          </p:cNvSpPr>
          <p:nvPr>
            <p:ph type="sldNum" sz="quarter" idx="3"/>
          </p:nvPr>
        </p:nvSpPr>
        <p:spPr>
          <a:xfrm>
            <a:off x="400050" y="8562232"/>
            <a:ext cx="480060" cy="362639"/>
          </a:xfrm>
          <a:prstGeom prst="rect">
            <a:avLst/>
          </a:prstGeom>
        </p:spPr>
        <p:txBody>
          <a:bodyPr vert="horz" lIns="91440" tIns="45720" rIns="91440" bIns="45720" rtlCol="0" anchor="b"/>
          <a:lstStyle>
            <a:lvl1pPr algn="l">
              <a:defRPr sz="800" b="1">
                <a:latin typeface="Barlow" panose="020B0604020202020204" pitchFamily="34" charset="0"/>
              </a:defRPr>
            </a:lvl1pPr>
          </a:lstStyle>
          <a:p>
            <a:fld id="{3B8578AD-0529-46A5-84EB-6338160D5A7D}" type="slidenum">
              <a:rPr lang="en-GB" smtClean="0"/>
              <a:pPr/>
              <a:t>‹#›</a:t>
            </a:fld>
            <a:endParaRPr lang="en-GB" dirty="0"/>
          </a:p>
        </p:txBody>
      </p:sp>
      <p:pic>
        <p:nvPicPr>
          <p:cNvPr id="5" name="Picture 4" descr="Logo&#10;&#10;Description automatically generated">
            <a:extLst>
              <a:ext uri="{FF2B5EF4-FFF2-40B4-BE49-F238E27FC236}">
                <a16:creationId xmlns:a16="http://schemas.microsoft.com/office/drawing/2014/main" id="{C559FD35-2DCE-40AC-B06F-CA1FDB3EE8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53184" y="8505320"/>
            <a:ext cx="404766" cy="367824"/>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48590" y="152400"/>
            <a:ext cx="6569710" cy="3695462"/>
          </a:xfrm>
          <a:prstGeom prst="rect">
            <a:avLst/>
          </a:prstGeom>
          <a:noFill/>
          <a:ln w="12700">
            <a:solidFill>
              <a:srgbClr val="878787"/>
            </a:solidFill>
          </a:ln>
        </p:spPr>
        <p:txBody>
          <a:bodyPr vert="horz" lIns="91440" tIns="45720" rIns="91440" bIns="45720" rtlCol="0" anchor="ctr"/>
          <a:lstStyle/>
          <a:p>
            <a:endParaRPr lang="en-GB" dirty="0"/>
          </a:p>
        </p:txBody>
      </p:sp>
      <p:sp>
        <p:nvSpPr>
          <p:cNvPr id="6" name="Espace réservé des notes 4">
            <a:extLst>
              <a:ext uri="{FF2B5EF4-FFF2-40B4-BE49-F238E27FC236}">
                <a16:creationId xmlns:a16="http://schemas.microsoft.com/office/drawing/2014/main" id="{D3C969E9-D72B-43D0-96E0-B91161682A16}"/>
              </a:ext>
            </a:extLst>
          </p:cNvPr>
          <p:cNvSpPr>
            <a:spLocks noGrp="1"/>
          </p:cNvSpPr>
          <p:nvPr>
            <p:ph type="body" sz="quarter" idx="3"/>
          </p:nvPr>
        </p:nvSpPr>
        <p:spPr>
          <a:xfrm>
            <a:off x="148590" y="4273075"/>
            <a:ext cx="6560820" cy="4025106"/>
          </a:xfrm>
          <a:prstGeom prst="rect">
            <a:avLst/>
          </a:prstGeom>
        </p:spPr>
        <p:txBody>
          <a:bodyPr vert="horz" lIns="0" tIns="0" rIns="0" bIns="0" rtlCol="0"/>
          <a:lstStyle/>
          <a:p>
            <a:pPr marL="0" lvl="0" algn="l" defTabSz="914400" rtl="0" eaLnBrk="1" latinLnBrk="0" hangingPunct="1">
              <a:lnSpc>
                <a:spcPct val="110000"/>
              </a:lnSpc>
              <a:spcBef>
                <a:spcPts val="300"/>
              </a:spcBef>
              <a:spcAft>
                <a:spcPts val="300"/>
              </a:spcAft>
            </a:pPr>
            <a:r>
              <a:rPr lang="en-GB" noProof="0" dirty="0"/>
              <a:t>Click here to add text</a:t>
            </a:r>
          </a:p>
          <a:p>
            <a:pPr marL="171450" lvl="1" indent="-171450" algn="l" defTabSz="914400" rtl="0" eaLnBrk="1" latinLnBrk="0" hangingPunct="1">
              <a:lnSpc>
                <a:spcPct val="110000"/>
              </a:lnSpc>
              <a:spcBef>
                <a:spcPts val="300"/>
              </a:spcBef>
              <a:spcAft>
                <a:spcPts val="300"/>
              </a:spcAft>
              <a:buFont typeface="Wingdings" panose="05000000000000000000" pitchFamily="2" charset="2"/>
              <a:buChar char=""/>
            </a:pPr>
            <a:r>
              <a:rPr lang="en-GB" noProof="0" dirty="0"/>
              <a:t>First level bullet</a:t>
            </a:r>
          </a:p>
          <a:p>
            <a:pPr marL="357188" lvl="2" indent="-171450" algn="l" defTabSz="914400" rtl="0" eaLnBrk="1" latinLnBrk="0" hangingPunct="1">
              <a:lnSpc>
                <a:spcPct val="110000"/>
              </a:lnSpc>
              <a:spcBef>
                <a:spcPts val="300"/>
              </a:spcBef>
              <a:spcAft>
                <a:spcPts val="300"/>
              </a:spcAft>
              <a:buFont typeface="Barlow" panose="020B0502040204020203" pitchFamily="34" charset="0"/>
              <a:buChar char="-"/>
            </a:pPr>
            <a:r>
              <a:rPr lang="en-GB" noProof="0" dirty="0"/>
              <a:t>Second level bullet</a:t>
            </a:r>
          </a:p>
          <a:p>
            <a:pPr marL="628650" lvl="3" indent="-182563" algn="l" defTabSz="914400" rtl="0" eaLnBrk="1" latinLnBrk="0" hangingPunct="1">
              <a:lnSpc>
                <a:spcPct val="110000"/>
              </a:lnSpc>
              <a:spcBef>
                <a:spcPts val="300"/>
              </a:spcBef>
              <a:spcAft>
                <a:spcPts val="300"/>
              </a:spcAft>
              <a:buFont typeface="Barlow" panose="020B0604020202020204" pitchFamily="34" charset="0"/>
              <a:buChar char="•"/>
            </a:pPr>
            <a:r>
              <a:rPr lang="en-GB" noProof="0" dirty="0"/>
              <a:t>Third level bullet</a:t>
            </a:r>
          </a:p>
        </p:txBody>
      </p:sp>
      <p:sp>
        <p:nvSpPr>
          <p:cNvPr id="10" name="Espace réservé du numéro de diapositive 6">
            <a:extLst>
              <a:ext uri="{FF2B5EF4-FFF2-40B4-BE49-F238E27FC236}">
                <a16:creationId xmlns:a16="http://schemas.microsoft.com/office/drawing/2014/main" id="{9CC188B7-201A-41CF-A8C8-B17F56565C7C}"/>
              </a:ext>
            </a:extLst>
          </p:cNvPr>
          <p:cNvSpPr>
            <a:spLocks noGrp="1"/>
          </p:cNvSpPr>
          <p:nvPr>
            <p:ph type="sldNum" sz="quarter" idx="5"/>
          </p:nvPr>
        </p:nvSpPr>
        <p:spPr>
          <a:xfrm>
            <a:off x="57150" y="8689232"/>
            <a:ext cx="480060" cy="362639"/>
          </a:xfrm>
          <a:prstGeom prst="rect">
            <a:avLst/>
          </a:prstGeom>
        </p:spPr>
        <p:txBody>
          <a:bodyPr vert="horz" lIns="91440" tIns="45720" rIns="91440" bIns="45720" rtlCol="0" anchor="b"/>
          <a:lstStyle>
            <a:lvl1pPr algn="l">
              <a:defRPr sz="800" b="1">
                <a:latin typeface="Barlow" panose="020B0604020202020204" pitchFamily="34" charset="0"/>
              </a:defRPr>
            </a:lvl1pPr>
          </a:lstStyle>
          <a:p>
            <a:fld id="{3B8578AD-0529-46A5-84EB-6338160D5A7D}" type="slidenum">
              <a:rPr lang="en-GB" smtClean="0"/>
              <a:pPr/>
              <a:t>‹#›</a:t>
            </a:fld>
            <a:endParaRPr lang="en-GB" dirty="0"/>
          </a:p>
        </p:txBody>
      </p:sp>
      <p:pic>
        <p:nvPicPr>
          <p:cNvPr id="7" name="Picture 6" descr="Logo&#10;&#10;Description automatically generated">
            <a:extLst>
              <a:ext uri="{FF2B5EF4-FFF2-40B4-BE49-F238E27FC236}">
                <a16:creationId xmlns:a16="http://schemas.microsoft.com/office/drawing/2014/main" id="{33000397-2CCA-4747-8472-EE41CDE62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644" y="8623776"/>
            <a:ext cx="404766" cy="367824"/>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1pPr>
    <a:lvl2pPr marL="45720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2pPr>
    <a:lvl3pPr marL="91440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3pPr>
    <a:lvl4pPr marL="1371600" algn="l" defTabSz="914400" rtl="0" eaLnBrk="1" latinLnBrk="0" hangingPunct="1">
      <a:defRPr lang="en-GB" sz="1000" kern="1200" noProof="0" dirty="0">
        <a:solidFill>
          <a:schemeClr val="tx1"/>
        </a:solidFill>
        <a:latin typeface="Barlow" panose="020B0604020202020204" pitchFamily="34" charset="0"/>
        <a:ea typeface="+mn-ea"/>
        <a:cs typeface="+mn-cs"/>
      </a:defRPr>
    </a:lvl4pPr>
    <a:lvl5pPr marL="1828800" algn="l" defTabSz="914400" rtl="0" eaLnBrk="1" latinLnBrk="0" hangingPunct="1">
      <a:defRPr sz="1200" kern="1200">
        <a:solidFill>
          <a:schemeClr val="tx1"/>
        </a:solidFill>
        <a:latin typeface="Barl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a:t>
            </a:fld>
            <a:endParaRPr lang="en-GB" dirty="0"/>
          </a:p>
        </p:txBody>
      </p:sp>
    </p:spTree>
    <p:extLst>
      <p:ext uri="{BB962C8B-B14F-4D97-AF65-F5344CB8AC3E}">
        <p14:creationId xmlns:p14="http://schemas.microsoft.com/office/powerpoint/2010/main" val="406241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13</a:t>
            </a:fld>
            <a:endParaRPr lang="nb-NO"/>
          </a:p>
        </p:txBody>
      </p:sp>
    </p:spTree>
    <p:extLst>
      <p:ext uri="{BB962C8B-B14F-4D97-AF65-F5344CB8AC3E}">
        <p14:creationId xmlns:p14="http://schemas.microsoft.com/office/powerpoint/2010/main" val="338623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14</a:t>
            </a:fld>
            <a:endParaRPr lang="nb-NO"/>
          </a:p>
        </p:txBody>
      </p:sp>
    </p:spTree>
    <p:extLst>
      <p:ext uri="{BB962C8B-B14F-4D97-AF65-F5344CB8AC3E}">
        <p14:creationId xmlns:p14="http://schemas.microsoft.com/office/powerpoint/2010/main" val="419742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8578AD-0529-46A5-84EB-6338160D5A7D}" type="slidenum">
              <a:rPr lang="en-GB" smtClean="0"/>
              <a:pPr/>
              <a:t>15</a:t>
            </a:fld>
            <a:endParaRPr lang="en-GB" dirty="0"/>
          </a:p>
        </p:txBody>
      </p:sp>
    </p:spTree>
    <p:extLst>
      <p:ext uri="{BB962C8B-B14F-4D97-AF65-F5344CB8AC3E}">
        <p14:creationId xmlns:p14="http://schemas.microsoft.com/office/powerpoint/2010/main" val="46740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16</a:t>
            </a:fld>
            <a:endParaRPr lang="nb-NO"/>
          </a:p>
        </p:txBody>
      </p:sp>
    </p:spTree>
    <p:extLst>
      <p:ext uri="{BB962C8B-B14F-4D97-AF65-F5344CB8AC3E}">
        <p14:creationId xmlns:p14="http://schemas.microsoft.com/office/powerpoint/2010/main" val="16566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17</a:t>
            </a:fld>
            <a:endParaRPr lang="nb-NO"/>
          </a:p>
        </p:txBody>
      </p:sp>
    </p:spTree>
    <p:extLst>
      <p:ext uri="{BB962C8B-B14F-4D97-AF65-F5344CB8AC3E}">
        <p14:creationId xmlns:p14="http://schemas.microsoft.com/office/powerpoint/2010/main" val="16463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19</a:t>
            </a:fld>
            <a:endParaRPr lang="nb-NO"/>
          </a:p>
        </p:txBody>
      </p:sp>
    </p:spTree>
    <p:extLst>
      <p:ext uri="{BB962C8B-B14F-4D97-AF65-F5344CB8AC3E}">
        <p14:creationId xmlns:p14="http://schemas.microsoft.com/office/powerpoint/2010/main" val="391040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20</a:t>
            </a:fld>
            <a:endParaRPr lang="nb-NO"/>
          </a:p>
        </p:txBody>
      </p:sp>
    </p:spTree>
    <p:extLst>
      <p:ext uri="{BB962C8B-B14F-4D97-AF65-F5344CB8AC3E}">
        <p14:creationId xmlns:p14="http://schemas.microsoft.com/office/powerpoint/2010/main" val="126988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22</a:t>
            </a:fld>
            <a:endParaRPr lang="nb-NO"/>
          </a:p>
        </p:txBody>
      </p:sp>
    </p:spTree>
    <p:extLst>
      <p:ext uri="{BB962C8B-B14F-4D97-AF65-F5344CB8AC3E}">
        <p14:creationId xmlns:p14="http://schemas.microsoft.com/office/powerpoint/2010/main" val="3774598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23</a:t>
            </a:fld>
            <a:endParaRPr lang="nb-NO"/>
          </a:p>
        </p:txBody>
      </p:sp>
    </p:spTree>
    <p:extLst>
      <p:ext uri="{BB962C8B-B14F-4D97-AF65-F5344CB8AC3E}">
        <p14:creationId xmlns:p14="http://schemas.microsoft.com/office/powerpoint/2010/main" val="817013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24</a:t>
            </a:fld>
            <a:endParaRPr lang="nb-NO"/>
          </a:p>
        </p:txBody>
      </p:sp>
    </p:spTree>
    <p:extLst>
      <p:ext uri="{BB962C8B-B14F-4D97-AF65-F5344CB8AC3E}">
        <p14:creationId xmlns:p14="http://schemas.microsoft.com/office/powerpoint/2010/main" val="311276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4144203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3B8578AD-0529-46A5-84EB-6338160D5A7D}" type="slidenum">
              <a:rPr lang="en-GB" smtClean="0"/>
              <a:pPr/>
              <a:t>25</a:t>
            </a:fld>
            <a:endParaRPr lang="en-GB" dirty="0"/>
          </a:p>
        </p:txBody>
      </p:sp>
    </p:spTree>
    <p:extLst>
      <p:ext uri="{BB962C8B-B14F-4D97-AF65-F5344CB8AC3E}">
        <p14:creationId xmlns:p14="http://schemas.microsoft.com/office/powerpoint/2010/main" val="716066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26</a:t>
            </a:fld>
            <a:endParaRPr lang="nb-NO"/>
          </a:p>
        </p:txBody>
      </p:sp>
    </p:spTree>
    <p:extLst>
      <p:ext uri="{BB962C8B-B14F-4D97-AF65-F5344CB8AC3E}">
        <p14:creationId xmlns:p14="http://schemas.microsoft.com/office/powerpoint/2010/main" val="3273122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27</a:t>
            </a:fld>
            <a:endParaRPr lang="nb-NO"/>
          </a:p>
        </p:txBody>
      </p:sp>
    </p:spTree>
    <p:extLst>
      <p:ext uri="{BB962C8B-B14F-4D97-AF65-F5344CB8AC3E}">
        <p14:creationId xmlns:p14="http://schemas.microsoft.com/office/powerpoint/2010/main" val="395053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E387-A0E8-4789-8EB9-A6D919AFB1C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F069CCE-0770-15A2-2AB3-B315CFBE0CB3}"/>
              </a:ext>
            </a:extLst>
          </p:cNvPr>
          <p:cNvSpPr>
            <a:spLocks noGrp="1" noRot="1" noChangeAspect="1"/>
          </p:cNvSpPr>
          <p:nvPr>
            <p:ph type="sldImg"/>
          </p:nvPr>
        </p:nvSpPr>
        <p:spPr>
          <a:xfrm>
            <a:off x="149225" y="152400"/>
            <a:ext cx="6569075" cy="3695700"/>
          </a:xfrm>
        </p:spPr>
      </p:sp>
      <p:sp>
        <p:nvSpPr>
          <p:cNvPr id="3" name="Plassholder for notater 2">
            <a:extLst>
              <a:ext uri="{FF2B5EF4-FFF2-40B4-BE49-F238E27FC236}">
                <a16:creationId xmlns:a16="http://schemas.microsoft.com/office/drawing/2014/main" id="{808738EA-3BF9-25C9-2BE8-02C67F135AC5}"/>
              </a:ext>
            </a:extLst>
          </p:cNvPr>
          <p:cNvSpPr>
            <a:spLocks noGrp="1"/>
          </p:cNvSpPr>
          <p:nvPr>
            <p:ph type="body" idx="1"/>
          </p:nvPr>
        </p:nvSpPr>
        <p:spPr/>
        <p:txBody>
          <a:bodyPr/>
          <a:lstStyle/>
          <a:p>
            <a:endParaRPr lang="en-US" dirty="0"/>
          </a:p>
        </p:txBody>
      </p:sp>
      <p:sp>
        <p:nvSpPr>
          <p:cNvPr id="4" name="Plassholder for lysbildenummer 3">
            <a:extLst>
              <a:ext uri="{FF2B5EF4-FFF2-40B4-BE49-F238E27FC236}">
                <a16:creationId xmlns:a16="http://schemas.microsoft.com/office/drawing/2014/main" id="{BCBF10CE-586D-AAAD-F85E-07D158A5B3AC}"/>
              </a:ext>
            </a:extLst>
          </p:cNvPr>
          <p:cNvSpPr>
            <a:spLocks noGrp="1"/>
          </p:cNvSpPr>
          <p:nvPr>
            <p:ph type="sldNum" sz="quarter" idx="5"/>
          </p:nvPr>
        </p:nvSpPr>
        <p:spPr/>
        <p:txBody>
          <a:bodyPr/>
          <a:lstStyle/>
          <a:p>
            <a:fld id="{5FAC90D6-FAB4-4144-B704-023A77C3DAC6}" type="slidenum">
              <a:rPr lang="nb-NO" smtClean="0"/>
              <a:t>28</a:t>
            </a:fld>
            <a:endParaRPr lang="nb-NO"/>
          </a:p>
        </p:txBody>
      </p:sp>
    </p:spTree>
    <p:extLst>
      <p:ext uri="{BB962C8B-B14F-4D97-AF65-F5344CB8AC3E}">
        <p14:creationId xmlns:p14="http://schemas.microsoft.com/office/powerpoint/2010/main" val="851459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29</a:t>
            </a:fld>
            <a:endParaRPr lang="en-GB"/>
          </a:p>
        </p:txBody>
      </p:sp>
    </p:spTree>
    <p:extLst>
      <p:ext uri="{BB962C8B-B14F-4D97-AF65-F5344CB8AC3E}">
        <p14:creationId xmlns:p14="http://schemas.microsoft.com/office/powerpoint/2010/main" val="73629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6</a:t>
            </a:fld>
            <a:endParaRPr lang="nb-NO"/>
          </a:p>
        </p:txBody>
      </p:sp>
    </p:spTree>
    <p:extLst>
      <p:ext uri="{BB962C8B-B14F-4D97-AF65-F5344CB8AC3E}">
        <p14:creationId xmlns:p14="http://schemas.microsoft.com/office/powerpoint/2010/main" val="348666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7</a:t>
            </a:fld>
            <a:endParaRPr lang="nb-NO"/>
          </a:p>
        </p:txBody>
      </p:sp>
    </p:spTree>
    <p:extLst>
      <p:ext uri="{BB962C8B-B14F-4D97-AF65-F5344CB8AC3E}">
        <p14:creationId xmlns:p14="http://schemas.microsoft.com/office/powerpoint/2010/main" val="130668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8578AD-0529-46A5-84EB-6338160D5A7D}" type="slidenum">
              <a:rPr lang="en-GB" smtClean="0"/>
              <a:pPr/>
              <a:t>8</a:t>
            </a:fld>
            <a:endParaRPr lang="en-GB" dirty="0"/>
          </a:p>
        </p:txBody>
      </p:sp>
    </p:spTree>
    <p:extLst>
      <p:ext uri="{BB962C8B-B14F-4D97-AF65-F5344CB8AC3E}">
        <p14:creationId xmlns:p14="http://schemas.microsoft.com/office/powerpoint/2010/main" val="304870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9</a:t>
            </a:fld>
            <a:endParaRPr lang="nb-NO"/>
          </a:p>
        </p:txBody>
      </p:sp>
    </p:spTree>
    <p:extLst>
      <p:ext uri="{BB962C8B-B14F-4D97-AF65-F5344CB8AC3E}">
        <p14:creationId xmlns:p14="http://schemas.microsoft.com/office/powerpoint/2010/main" val="88692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10</a:t>
            </a:fld>
            <a:endParaRPr lang="nb-NO"/>
          </a:p>
        </p:txBody>
      </p:sp>
    </p:spTree>
    <p:extLst>
      <p:ext uri="{BB962C8B-B14F-4D97-AF65-F5344CB8AC3E}">
        <p14:creationId xmlns:p14="http://schemas.microsoft.com/office/powerpoint/2010/main" val="382812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FAC90D6-FAB4-4144-B704-023A77C3DAC6}" type="slidenum">
              <a:rPr lang="nb-NO" smtClean="0"/>
              <a:t>11</a:t>
            </a:fld>
            <a:endParaRPr lang="nb-NO"/>
          </a:p>
        </p:txBody>
      </p:sp>
    </p:spTree>
    <p:extLst>
      <p:ext uri="{BB962C8B-B14F-4D97-AF65-F5344CB8AC3E}">
        <p14:creationId xmlns:p14="http://schemas.microsoft.com/office/powerpoint/2010/main" val="323898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9225" y="152400"/>
            <a:ext cx="6569075" cy="36957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8578AD-0529-46A5-84EB-6338160D5A7D}" type="slidenum">
              <a:rPr lang="en-GB" smtClean="0"/>
              <a:pPr/>
              <a:t>12</a:t>
            </a:fld>
            <a:endParaRPr lang="en-GB" dirty="0"/>
          </a:p>
        </p:txBody>
      </p:sp>
    </p:spTree>
    <p:extLst>
      <p:ext uri="{BB962C8B-B14F-4D97-AF65-F5344CB8AC3E}">
        <p14:creationId xmlns:p14="http://schemas.microsoft.com/office/powerpoint/2010/main" val="2009323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5791000" cy="715669"/>
          </a:xfrm>
        </p:spPr>
        <p:txBody>
          <a:bodyPr/>
          <a:lstStyle>
            <a:lvl1pPr>
              <a:defRPr sz="4800" cap="all" baseline="0">
                <a:solidFill>
                  <a:schemeClr val="bg1"/>
                </a:solidFill>
                <a:latin typeface="+mj-lt"/>
              </a:defRPr>
            </a:lvl1pPr>
          </a:lstStyle>
          <a:p>
            <a:r>
              <a:rPr lang="en-US" dirty="0"/>
              <a:t>Click to edit master title style</a:t>
            </a:r>
            <a:endParaRPr lang="en-GB" dirty="0"/>
          </a:p>
        </p:txBody>
      </p:sp>
      <p:sp>
        <p:nvSpPr>
          <p:cNvPr id="7" name="Picture Placeholder 6">
            <a:extLst>
              <a:ext uri="{FF2B5EF4-FFF2-40B4-BE49-F238E27FC236}">
                <a16:creationId xmlns:a16="http://schemas.microsoft.com/office/drawing/2014/main" id="{67F8163F-D370-5C4C-500A-7D576C590BB1}"/>
              </a:ext>
              <a:ext uri="{C183D7F6-B498-43B3-948B-1728B52AA6E4}">
                <adec:decorative xmlns:adec="http://schemas.microsoft.com/office/drawing/2017/decorative" val="0"/>
              </a:ext>
            </a:extLst>
          </p:cNvPr>
          <p:cNvSpPr>
            <a:spLocks noGrp="1"/>
          </p:cNvSpPr>
          <p:nvPr>
            <p:ph type="pic" sz="quarter" idx="11" hasCustomPrompt="1"/>
          </p:nvPr>
        </p:nvSpPr>
        <p:spPr>
          <a:xfrm>
            <a:off x="1905000" y="14514"/>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br>
              <a:rPr lang="en-US" dirty="0"/>
            </a:br>
            <a:br>
              <a:rPr lang="en-US" dirty="0"/>
            </a:br>
            <a:br>
              <a:rPr lang="en-US" dirty="0"/>
            </a:br>
            <a:br>
              <a:rPr lang="en-US" dirty="0"/>
            </a:br>
            <a:r>
              <a:rPr lang="en-US" dirty="0"/>
              <a:t>Click icon </a:t>
            </a:r>
            <a:br>
              <a:rPr lang="en-US" dirty="0"/>
            </a:br>
            <a:r>
              <a:rPr lang="en-US" dirty="0"/>
              <a:t>to add picture</a:t>
            </a:r>
            <a:endParaRPr lang="en-GB" dirty="0"/>
          </a:p>
        </p:txBody>
      </p:sp>
      <p:sp>
        <p:nvSpPr>
          <p:cNvPr id="4" name="Text Placeholder 16">
            <a:extLst>
              <a:ext uri="{FF2B5EF4-FFF2-40B4-BE49-F238E27FC236}">
                <a16:creationId xmlns:a16="http://schemas.microsoft.com/office/drawing/2014/main" id="{2B307F84-45B4-FBB4-1E6C-CD4B241E73D1}"/>
              </a:ext>
            </a:extLst>
          </p:cNvPr>
          <p:cNvSpPr>
            <a:spLocks noGrp="1"/>
          </p:cNvSpPr>
          <p:nvPr>
            <p:ph type="body" sz="quarter" idx="12" hasCustomPrompt="1"/>
          </p:nvPr>
        </p:nvSpPr>
        <p:spPr>
          <a:xfrm>
            <a:off x="431800" y="3132139"/>
            <a:ext cx="3851275" cy="1274763"/>
          </a:xfrm>
        </p:spPr>
        <p:txBody>
          <a:bodyPr/>
          <a:lstStyle>
            <a:lvl1pPr>
              <a:defRPr sz="2400">
                <a:solidFill>
                  <a:schemeClr val="bg1"/>
                </a:solidFill>
              </a:defRPr>
            </a:lvl1pPr>
            <a:lvl2pPr marL="0" indent="0">
              <a:buNone/>
              <a:defRPr/>
            </a:lvl2pPr>
          </a:lstStyle>
          <a:p>
            <a:pPr lvl="0"/>
            <a:r>
              <a:rPr lang="en-US" dirty="0"/>
              <a:t>Optional additional information</a:t>
            </a:r>
          </a:p>
        </p:txBody>
      </p:sp>
      <p:pic>
        <p:nvPicPr>
          <p:cNvPr id="6" name="Graphic 5">
            <a:extLst>
              <a:ext uri="{FF2B5EF4-FFF2-40B4-BE49-F238E27FC236}">
                <a16:creationId xmlns:a16="http://schemas.microsoft.com/office/drawing/2014/main" id="{D51BDBE3-9968-5E35-08CF-59AE379160E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54356864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l_4_images_with commentary">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20" name="Picture Placeholder 19">
            <a:extLst>
              <a:ext uri="{FF2B5EF4-FFF2-40B4-BE49-F238E27FC236}">
                <a16:creationId xmlns:a16="http://schemas.microsoft.com/office/drawing/2014/main" id="{BD5D8EA5-7317-FA5E-316E-1D3D71DF6AAB}"/>
              </a:ext>
              <a:ext uri="{C183D7F6-B498-43B3-948B-1728B52AA6E4}">
                <adec:decorative xmlns:adec="http://schemas.microsoft.com/office/drawing/2017/decorative" val="0"/>
              </a:ext>
            </a:extLst>
          </p:cNvPr>
          <p:cNvSpPr>
            <a:spLocks noGrp="1"/>
          </p:cNvSpPr>
          <p:nvPr>
            <p:ph type="pic" sz="quarter" idx="21" hasCustomPrompt="1"/>
          </p:nvPr>
        </p:nvSpPr>
        <p:spPr>
          <a:xfrm>
            <a:off x="457635"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dirty="0"/>
              <a:t> </a:t>
            </a:r>
          </a:p>
        </p:txBody>
      </p:sp>
      <p:sp>
        <p:nvSpPr>
          <p:cNvPr id="28" name="Text Box 1">
            <a:extLst>
              <a:ext uri="{FF2B5EF4-FFF2-40B4-BE49-F238E27FC236}">
                <a16:creationId xmlns:a16="http://schemas.microsoft.com/office/drawing/2014/main" id="{A4FE8203-E4D0-7D71-9DAB-DCD79DF29458}"/>
              </a:ext>
            </a:extLst>
          </p:cNvPr>
          <p:cNvSpPr>
            <a:spLocks noGrp="1"/>
          </p:cNvSpPr>
          <p:nvPr>
            <p:ph type="body" sz="quarter" idx="26"/>
          </p:nvPr>
        </p:nvSpPr>
        <p:spPr>
          <a:xfrm>
            <a:off x="490148"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Box 2">
            <a:extLst>
              <a:ext uri="{FF2B5EF4-FFF2-40B4-BE49-F238E27FC236}">
                <a16:creationId xmlns:a16="http://schemas.microsoft.com/office/drawing/2014/main" id="{3893695E-4514-8C5C-A541-ACC2C0140DD6}"/>
              </a:ext>
            </a:extLst>
          </p:cNvPr>
          <p:cNvSpPr>
            <a:spLocks noGrp="1"/>
          </p:cNvSpPr>
          <p:nvPr>
            <p:ph type="body" sz="quarter" idx="27"/>
          </p:nvPr>
        </p:nvSpPr>
        <p:spPr>
          <a:xfrm>
            <a:off x="3388265"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0" name="Text Box 3">
            <a:extLst>
              <a:ext uri="{FF2B5EF4-FFF2-40B4-BE49-F238E27FC236}">
                <a16:creationId xmlns:a16="http://schemas.microsoft.com/office/drawing/2014/main" id="{E6E126AC-28F0-4A7D-DC28-46188F46FAA7}"/>
              </a:ext>
            </a:extLst>
          </p:cNvPr>
          <p:cNvSpPr>
            <a:spLocks noGrp="1"/>
          </p:cNvSpPr>
          <p:nvPr>
            <p:ph type="body" sz="quarter" idx="28"/>
          </p:nvPr>
        </p:nvSpPr>
        <p:spPr>
          <a:xfrm>
            <a:off x="6284913"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1" name="Text Box 4">
            <a:extLst>
              <a:ext uri="{FF2B5EF4-FFF2-40B4-BE49-F238E27FC236}">
                <a16:creationId xmlns:a16="http://schemas.microsoft.com/office/drawing/2014/main" id="{9A2242AD-0A81-133A-985E-D1CF4585102C}"/>
              </a:ext>
            </a:extLst>
          </p:cNvPr>
          <p:cNvSpPr>
            <a:spLocks noGrp="1"/>
          </p:cNvSpPr>
          <p:nvPr>
            <p:ph type="body" sz="quarter" idx="29"/>
          </p:nvPr>
        </p:nvSpPr>
        <p:spPr>
          <a:xfrm>
            <a:off x="9170020" y="4151084"/>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Box 15">
            <a:extLst>
              <a:ext uri="{FF2B5EF4-FFF2-40B4-BE49-F238E27FC236}">
                <a16:creationId xmlns:a16="http://schemas.microsoft.com/office/drawing/2014/main" id="{0B10E05C-FACD-735A-D8B6-65B787A7C515}"/>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18" name="Classification">
            <a:extLst>
              <a:ext uri="{FF2B5EF4-FFF2-40B4-BE49-F238E27FC236}">
                <a16:creationId xmlns:a16="http://schemas.microsoft.com/office/drawing/2014/main" id="{2155CA54-02B7-79F0-5516-A0D416D045E4}"/>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21" name="Picture Placeholder 20">
            <a:extLst>
              <a:ext uri="{FF2B5EF4-FFF2-40B4-BE49-F238E27FC236}">
                <a16:creationId xmlns:a16="http://schemas.microsoft.com/office/drawing/2014/main" id="{4216BF9A-6BA6-35A3-FAD8-E4C7E65B2AA3}"/>
              </a:ext>
              <a:ext uri="{C183D7F6-B498-43B3-948B-1728B52AA6E4}">
                <adec:decorative xmlns:adec="http://schemas.microsoft.com/office/drawing/2017/decorative" val="0"/>
              </a:ext>
            </a:extLst>
          </p:cNvPr>
          <p:cNvSpPr>
            <a:spLocks noGrp="1"/>
          </p:cNvSpPr>
          <p:nvPr>
            <p:ph type="pic" sz="quarter" idx="30" hasCustomPrompt="1"/>
          </p:nvPr>
        </p:nvSpPr>
        <p:spPr>
          <a:xfrm>
            <a:off x="3361349"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dirty="0"/>
              <a:t> </a:t>
            </a:r>
          </a:p>
        </p:txBody>
      </p:sp>
      <p:sp>
        <p:nvSpPr>
          <p:cNvPr id="22" name="Picture Placeholder 21">
            <a:extLst>
              <a:ext uri="{FF2B5EF4-FFF2-40B4-BE49-F238E27FC236}">
                <a16:creationId xmlns:a16="http://schemas.microsoft.com/office/drawing/2014/main" id="{FC92A1A9-8935-05F9-478C-509E31A7C350}"/>
              </a:ext>
              <a:ext uri="{C183D7F6-B498-43B3-948B-1728B52AA6E4}">
                <adec:decorative xmlns:adec="http://schemas.microsoft.com/office/drawing/2017/decorative" val="0"/>
              </a:ext>
            </a:extLst>
          </p:cNvPr>
          <p:cNvSpPr>
            <a:spLocks noGrp="1"/>
          </p:cNvSpPr>
          <p:nvPr>
            <p:ph type="pic" sz="quarter" idx="31" hasCustomPrompt="1"/>
          </p:nvPr>
        </p:nvSpPr>
        <p:spPr>
          <a:xfrm>
            <a:off x="6265063"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dirty="0"/>
              <a:t> </a:t>
            </a:r>
          </a:p>
        </p:txBody>
      </p:sp>
      <p:sp>
        <p:nvSpPr>
          <p:cNvPr id="23" name="Picture Placeholder 22">
            <a:extLst>
              <a:ext uri="{FF2B5EF4-FFF2-40B4-BE49-F238E27FC236}">
                <a16:creationId xmlns:a16="http://schemas.microsoft.com/office/drawing/2014/main" id="{C90786FC-B649-5DE3-D2C4-49F260FE2D9B}"/>
              </a:ext>
              <a:ext uri="{C183D7F6-B498-43B3-948B-1728B52AA6E4}">
                <adec:decorative xmlns:adec="http://schemas.microsoft.com/office/drawing/2017/decorative" val="0"/>
              </a:ext>
            </a:extLst>
          </p:cNvPr>
          <p:cNvSpPr>
            <a:spLocks noGrp="1"/>
          </p:cNvSpPr>
          <p:nvPr>
            <p:ph type="pic" sz="quarter" idx="32" hasCustomPrompt="1"/>
          </p:nvPr>
        </p:nvSpPr>
        <p:spPr>
          <a:xfrm>
            <a:off x="9168776"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dirty="0"/>
              <a:t> </a:t>
            </a:r>
          </a:p>
        </p:txBody>
      </p:sp>
      <p:pic>
        <p:nvPicPr>
          <p:cNvPr id="3" name="Graphic 2">
            <a:extLst>
              <a:ext uri="{FF2B5EF4-FFF2-40B4-BE49-F238E27FC236}">
                <a16:creationId xmlns:a16="http://schemas.microsoft.com/office/drawing/2014/main" id="{A11A9D1F-C624-08F0-8621-28DDFA9E4C0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07342380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Single column layout">
    <p:bg>
      <p:bgPr>
        <a:solidFill>
          <a:schemeClr val="accent1"/>
        </a:solidFill>
        <a:effectLst/>
      </p:bgPr>
    </p:bg>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p:spPr>
        <p:txBody>
          <a:bodyPr numCol="1" spcCol="288000">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2" name="Title 1">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solidFill>
                  <a:schemeClr val="bg1"/>
                </a:solidFill>
              </a:defRPr>
            </a:lvl1pPr>
          </a:lstStyle>
          <a:p>
            <a:r>
              <a:rPr lang="en-US" dirty="0"/>
              <a:t>Single column layout</a:t>
            </a:r>
            <a:endParaRPr lang="en-GB" dirty="0"/>
          </a:p>
        </p:txBody>
      </p:sp>
      <p:sp>
        <p:nvSpPr>
          <p:cNvPr id="13" name="TextBox 12">
            <a:extLst>
              <a:ext uri="{FF2B5EF4-FFF2-40B4-BE49-F238E27FC236}">
                <a16:creationId xmlns:a16="http://schemas.microsoft.com/office/drawing/2014/main" id="{33AA7685-C79C-C21F-A344-32CC624F8F20}"/>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15" name="Classification">
            <a:extLst>
              <a:ext uri="{FF2B5EF4-FFF2-40B4-BE49-F238E27FC236}">
                <a16:creationId xmlns:a16="http://schemas.microsoft.com/office/drawing/2014/main" id="{77A0CF32-CA7B-E30F-BB30-CC83E338503F}"/>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pic>
        <p:nvPicPr>
          <p:cNvPr id="4" name="Graphic 3">
            <a:extLst>
              <a:ext uri="{FF2B5EF4-FFF2-40B4-BE49-F238E27FC236}">
                <a16:creationId xmlns:a16="http://schemas.microsoft.com/office/drawing/2014/main" id="{944C1530-3FDC-7F13-8E3A-C59E7EC8967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7026904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anging side pan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339B-491C-FFB1-1D03-FBEC566DAE79}"/>
              </a:ext>
            </a:extLst>
          </p:cNvPr>
          <p:cNvSpPr>
            <a:spLocks noGrp="1"/>
          </p:cNvSpPr>
          <p:nvPr>
            <p:ph type="title"/>
          </p:nvPr>
        </p:nvSpPr>
        <p:spPr>
          <a:xfrm>
            <a:off x="442913" y="701874"/>
            <a:ext cx="2598737" cy="715669"/>
          </a:xfrm>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C52FEDE2-F5A1-7181-F7EE-8B93838D0D13}"/>
              </a:ext>
            </a:extLst>
          </p:cNvPr>
          <p:cNvSpPr>
            <a:spLocks noGrp="1"/>
          </p:cNvSpPr>
          <p:nvPr>
            <p:ph type="body" sz="quarter" idx="10"/>
          </p:nvPr>
        </p:nvSpPr>
        <p:spPr>
          <a:xfrm>
            <a:off x="3355975" y="701675"/>
            <a:ext cx="8393113" cy="4959350"/>
          </a:xfrm>
        </p:spPr>
        <p:txBody>
          <a:bodyPr numCol="1" spcCol="288000"/>
          <a:lstStyle>
            <a:lvl1pPr>
              <a:lnSpc>
                <a:spcPct val="120000"/>
              </a:lnSpc>
              <a:spcBef>
                <a:spcPts val="400"/>
              </a:spcBef>
              <a:spcAft>
                <a:spcPts val="400"/>
              </a:spcAft>
              <a:defRPr sz="2400"/>
            </a:lvl1pPr>
            <a:lvl2pPr>
              <a:lnSpc>
                <a:spcPct val="120000"/>
              </a:lnSpc>
              <a:spcBef>
                <a:spcPts val="400"/>
              </a:spcBef>
              <a:spcAft>
                <a:spcPts val="400"/>
              </a:spcAft>
              <a:defRPr sz="2400"/>
            </a:lvl2pPr>
            <a:lvl3pPr>
              <a:lnSpc>
                <a:spcPct val="120000"/>
              </a:lnSpc>
              <a:spcBef>
                <a:spcPts val="400"/>
              </a:spcBef>
              <a:spcAft>
                <a:spcPts val="400"/>
              </a:spcAft>
              <a:defRPr sz="2400"/>
            </a:lvl3pPr>
            <a:lvl4pPr>
              <a:lnSpc>
                <a:spcPct val="120000"/>
              </a:lnSpc>
              <a:spcBef>
                <a:spcPts val="400"/>
              </a:spcBef>
              <a:spcAft>
                <a:spcPts val="400"/>
              </a:spcAft>
              <a:defRPr sz="2400"/>
            </a:lvl4pPr>
            <a:lvl5pPr>
              <a:lnSpc>
                <a:spcPct val="120000"/>
              </a:lnSpc>
              <a:spcBef>
                <a:spcPts val="400"/>
              </a:spcBef>
              <a:spcAft>
                <a:spcPts val="400"/>
              </a:spcAft>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20474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en-US"/>
              <a:t>Click to edit Master title style</a:t>
            </a:r>
            <a:endParaRPr lang="en-GB" dirty="0"/>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noFill/>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noFill/>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noFill/>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noFill/>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Tree>
    <p:extLst>
      <p:ext uri="{BB962C8B-B14F-4D97-AF65-F5344CB8AC3E}">
        <p14:creationId xmlns:p14="http://schemas.microsoft.com/office/powerpoint/2010/main" val="2490039323"/>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nging Image Lef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79300" y="2286000"/>
            <a:ext cx="5456880" cy="3662363"/>
          </a:xfrm>
        </p:spPr>
        <p:txBody>
          <a:bodyPr numCol="2" spcCol="288000">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5" name="Title 4">
            <a:extLst>
              <a:ext uri="{FF2B5EF4-FFF2-40B4-BE49-F238E27FC236}">
                <a16:creationId xmlns:a16="http://schemas.microsoft.com/office/drawing/2014/main" id="{0E9919A9-E10C-40B2-4E9E-9822C6505A93}"/>
              </a:ext>
            </a:extLst>
          </p:cNvPr>
          <p:cNvSpPr>
            <a:spLocks noGrp="1"/>
          </p:cNvSpPr>
          <p:nvPr>
            <p:ph type="title"/>
          </p:nvPr>
        </p:nvSpPr>
        <p:spPr>
          <a:xfrm>
            <a:off x="6267452" y="701874"/>
            <a:ext cx="5481636" cy="1203126"/>
          </a:xfrm>
        </p:spPr>
        <p:txBody>
          <a:bodyPr/>
          <a:lstStyle/>
          <a:p>
            <a:r>
              <a:rPr lang="en-US"/>
              <a:t>Click to edit Master title style</a:t>
            </a:r>
            <a:endParaRPr lang="en-GB" dirty="0"/>
          </a:p>
        </p:txBody>
      </p:sp>
      <p:sp>
        <p:nvSpPr>
          <p:cNvPr id="2" name="Picture Placeholder 1">
            <a:extLst>
              <a:ext uri="{FF2B5EF4-FFF2-40B4-BE49-F238E27FC236}">
                <a16:creationId xmlns:a16="http://schemas.microsoft.com/office/drawing/2014/main" id="{C6845480-75B4-4B86-F67E-4E72A366232F}"/>
              </a:ext>
              <a:ext uri="{C183D7F6-B498-43B3-948B-1728B52AA6E4}">
                <adec:decorative xmlns:adec="http://schemas.microsoft.com/office/drawing/2017/decorative" val="0"/>
              </a:ext>
            </a:extLst>
          </p:cNvPr>
          <p:cNvSpPr>
            <a:spLocks noGrp="1"/>
          </p:cNvSpPr>
          <p:nvPr>
            <p:ph type="pic" sz="quarter" idx="21"/>
          </p:nvPr>
        </p:nvSpPr>
        <p:spPr>
          <a:xfrm>
            <a:off x="465203" y="0"/>
            <a:ext cx="5479313" cy="594836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3337260776"/>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nging Image 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9D3931C-344A-A16B-9670-84E2DE4A2AED}"/>
              </a:ext>
              <a:ext uri="{C183D7F6-B498-43B3-948B-1728B52AA6E4}">
                <adec:decorative xmlns:adec="http://schemas.microsoft.com/office/drawing/2017/decorative" val="0"/>
              </a:ext>
            </a:extLst>
          </p:cNvPr>
          <p:cNvSpPr>
            <a:spLocks noGrp="1"/>
          </p:cNvSpPr>
          <p:nvPr>
            <p:ph type="pic" sz="quarter" idx="21"/>
          </p:nvPr>
        </p:nvSpPr>
        <p:spPr>
          <a:xfrm>
            <a:off x="6262687" y="0"/>
            <a:ext cx="5479313" cy="594836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p:spPr>
        <p:txBody>
          <a:bodyPr numCol="1" spcCol="288000">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2" name="Title 1">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dirty="0"/>
          </a:p>
        </p:txBody>
      </p:sp>
    </p:spTree>
    <p:extLst>
      <p:ext uri="{BB962C8B-B14F-4D97-AF65-F5344CB8AC3E}">
        <p14:creationId xmlns:p14="http://schemas.microsoft.com/office/powerpoint/2010/main" val="2848823615"/>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dirty="0"/>
              <a:t>First name</a:t>
            </a:r>
          </a:p>
          <a:p>
            <a:pPr lvl="1"/>
            <a:r>
              <a:rPr lang="en-GB" dirty="0"/>
              <a:t>Last name</a:t>
            </a:r>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89282"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dirty="0"/>
              <a:t>First name</a:t>
            </a:r>
          </a:p>
          <a:p>
            <a:pPr lvl="1"/>
            <a:r>
              <a:rPr lang="en-GB" dirty="0"/>
              <a:t>Last name</a:t>
            </a:r>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89282"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35651"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dirty="0"/>
              <a:t>First name</a:t>
            </a:r>
          </a:p>
          <a:p>
            <a:pPr lvl="1"/>
            <a:r>
              <a:rPr lang="en-GB" dirty="0"/>
              <a:t>Last name</a:t>
            </a:r>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24491"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82020" y="1728407"/>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dirty="0"/>
              <a:t>First name</a:t>
            </a:r>
          </a:p>
          <a:p>
            <a:pPr lvl="1"/>
            <a:r>
              <a:rPr lang="en-GB" dirty="0"/>
              <a:t>Last name</a:t>
            </a:r>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8930" y="4149440"/>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228389" y="1728407"/>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dirty="0"/>
              <a:t>First name</a:t>
            </a:r>
          </a:p>
          <a:p>
            <a:pPr lvl="1"/>
            <a:r>
              <a:rPr lang="en-GB" dirty="0"/>
              <a:t>Last name</a:t>
            </a:r>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3369" y="4149440"/>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74757" y="1714892"/>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dirty="0"/>
              <a:t>First name</a:t>
            </a:r>
          </a:p>
          <a:p>
            <a:pPr lvl="1"/>
            <a:r>
              <a:rPr lang="en-GB" dirty="0"/>
              <a:t>Last name</a:t>
            </a:r>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135925"/>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 name="Title 1">
            <a:extLst>
              <a:ext uri="{FF2B5EF4-FFF2-40B4-BE49-F238E27FC236}">
                <a16:creationId xmlns:a16="http://schemas.microsoft.com/office/drawing/2014/main" id="{24ADF9F4-0984-90BB-D24E-468E60FF06E5}"/>
              </a:ext>
            </a:extLst>
          </p:cNvPr>
          <p:cNvSpPr>
            <a:spLocks noGrp="1"/>
          </p:cNvSpPr>
          <p:nvPr>
            <p:ph type="title" hasCustomPrompt="1"/>
          </p:nvPr>
        </p:nvSpPr>
        <p:spPr/>
        <p:txBody>
          <a:bodyPr/>
          <a:lstStyle>
            <a:lvl1pPr>
              <a:defRPr/>
            </a:lvl1pPr>
          </a:lstStyle>
          <a:p>
            <a:r>
              <a:rPr lang="en-US" dirty="0"/>
              <a:t>Biographies / Team Slide</a:t>
            </a:r>
            <a:endParaRPr lang="en-GB" dirty="0"/>
          </a:p>
        </p:txBody>
      </p:sp>
      <p:sp>
        <p:nvSpPr>
          <p:cNvPr id="3" name="Picture Placeholder 2">
            <a:extLst>
              <a:ext uri="{FF2B5EF4-FFF2-40B4-BE49-F238E27FC236}">
                <a16:creationId xmlns:a16="http://schemas.microsoft.com/office/drawing/2014/main" id="{63AACEFD-B915-0A46-F0D5-18898F9C42EA}"/>
              </a:ext>
              <a:ext uri="{C183D7F6-B498-43B3-948B-1728B52AA6E4}">
                <adec:decorative xmlns:adec="http://schemas.microsoft.com/office/drawing/2017/decorative" val="0"/>
              </a:ext>
            </a:extLst>
          </p:cNvPr>
          <p:cNvSpPr>
            <a:spLocks noGrp="1"/>
          </p:cNvSpPr>
          <p:nvPr>
            <p:ph type="pic" sz="quarter" idx="19"/>
          </p:nvPr>
        </p:nvSpPr>
        <p:spPr>
          <a:xfrm>
            <a:off x="442913" y="24254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dirty="0"/>
          </a:p>
        </p:txBody>
      </p:sp>
      <p:sp>
        <p:nvSpPr>
          <p:cNvPr id="4" name="Picture Placeholder 3">
            <a:extLst>
              <a:ext uri="{FF2B5EF4-FFF2-40B4-BE49-F238E27FC236}">
                <a16:creationId xmlns:a16="http://schemas.microsoft.com/office/drawing/2014/main" id="{40929D50-022D-171B-E0D9-189219148AF4}"/>
              </a:ext>
              <a:ext uri="{C183D7F6-B498-43B3-948B-1728B52AA6E4}">
                <adec:decorative xmlns:adec="http://schemas.microsoft.com/office/drawing/2017/decorative" val="0"/>
              </a:ext>
            </a:extLst>
          </p:cNvPr>
          <p:cNvSpPr>
            <a:spLocks noGrp="1"/>
          </p:cNvSpPr>
          <p:nvPr>
            <p:ph type="pic" sz="quarter" idx="39"/>
          </p:nvPr>
        </p:nvSpPr>
        <p:spPr>
          <a:xfrm>
            <a:off x="2389282"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dirty="0"/>
          </a:p>
        </p:txBody>
      </p:sp>
      <p:sp>
        <p:nvSpPr>
          <p:cNvPr id="5" name="Picture Placeholder 4">
            <a:extLst>
              <a:ext uri="{FF2B5EF4-FFF2-40B4-BE49-F238E27FC236}">
                <a16:creationId xmlns:a16="http://schemas.microsoft.com/office/drawing/2014/main" id="{55252DD7-7237-AE6F-A768-127C2A883C8D}"/>
              </a:ext>
              <a:ext uri="{C183D7F6-B498-43B3-948B-1728B52AA6E4}">
                <adec:decorative xmlns:adec="http://schemas.microsoft.com/office/drawing/2017/decorative" val="0"/>
              </a:ext>
            </a:extLst>
          </p:cNvPr>
          <p:cNvSpPr>
            <a:spLocks noGrp="1"/>
          </p:cNvSpPr>
          <p:nvPr>
            <p:ph type="pic" sz="quarter" idx="40"/>
          </p:nvPr>
        </p:nvSpPr>
        <p:spPr>
          <a:xfrm>
            <a:off x="4324491"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dirty="0"/>
          </a:p>
        </p:txBody>
      </p:sp>
      <p:sp>
        <p:nvSpPr>
          <p:cNvPr id="6" name="Picture Placeholder 5">
            <a:extLst>
              <a:ext uri="{FF2B5EF4-FFF2-40B4-BE49-F238E27FC236}">
                <a16:creationId xmlns:a16="http://schemas.microsoft.com/office/drawing/2014/main" id="{254F9465-CEA1-9BEA-65BC-07DE517E4AC6}"/>
              </a:ext>
              <a:ext uri="{C183D7F6-B498-43B3-948B-1728B52AA6E4}">
                <adec:decorative xmlns:adec="http://schemas.microsoft.com/office/drawing/2017/decorative" val="0"/>
              </a:ext>
            </a:extLst>
          </p:cNvPr>
          <p:cNvSpPr>
            <a:spLocks noGrp="1"/>
          </p:cNvSpPr>
          <p:nvPr>
            <p:ph type="pic" sz="quarter" idx="41"/>
          </p:nvPr>
        </p:nvSpPr>
        <p:spPr>
          <a:xfrm>
            <a:off x="6258930"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dirty="0"/>
          </a:p>
        </p:txBody>
      </p:sp>
      <p:sp>
        <p:nvSpPr>
          <p:cNvPr id="7" name="Picture Placeholder 6">
            <a:extLst>
              <a:ext uri="{FF2B5EF4-FFF2-40B4-BE49-F238E27FC236}">
                <a16:creationId xmlns:a16="http://schemas.microsoft.com/office/drawing/2014/main" id="{BC1BCF32-98B4-EADC-44D5-5CEA9370945E}"/>
              </a:ext>
              <a:ext uri="{C183D7F6-B498-43B3-948B-1728B52AA6E4}">
                <adec:decorative xmlns:adec="http://schemas.microsoft.com/office/drawing/2017/decorative" val="0"/>
              </a:ext>
            </a:extLst>
          </p:cNvPr>
          <p:cNvSpPr>
            <a:spLocks noGrp="1"/>
          </p:cNvSpPr>
          <p:nvPr>
            <p:ph type="pic" sz="quarter" idx="42"/>
          </p:nvPr>
        </p:nvSpPr>
        <p:spPr>
          <a:xfrm>
            <a:off x="8193369"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dirty="0"/>
          </a:p>
        </p:txBody>
      </p:sp>
      <p:sp>
        <p:nvSpPr>
          <p:cNvPr id="8" name="Picture Placeholder 7">
            <a:extLst>
              <a:ext uri="{FF2B5EF4-FFF2-40B4-BE49-F238E27FC236}">
                <a16:creationId xmlns:a16="http://schemas.microsoft.com/office/drawing/2014/main" id="{29DEB166-4C7E-A020-1149-92ACB95FF7D1}"/>
              </a:ext>
              <a:ext uri="{C183D7F6-B498-43B3-948B-1728B52AA6E4}">
                <adec:decorative xmlns:adec="http://schemas.microsoft.com/office/drawing/2017/decorative" val="0"/>
              </a:ext>
            </a:extLst>
          </p:cNvPr>
          <p:cNvSpPr>
            <a:spLocks noGrp="1"/>
          </p:cNvSpPr>
          <p:nvPr>
            <p:ph type="pic" sz="quarter" idx="43"/>
          </p:nvPr>
        </p:nvSpPr>
        <p:spPr>
          <a:xfrm>
            <a:off x="10127809"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dirty="0"/>
          </a:p>
        </p:txBody>
      </p:sp>
    </p:spTree>
    <p:extLst>
      <p:ext uri="{BB962C8B-B14F-4D97-AF65-F5344CB8AC3E}">
        <p14:creationId xmlns:p14="http://schemas.microsoft.com/office/powerpoint/2010/main" val="241990329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1898850"/>
            <a:ext cx="6603801" cy="715669"/>
          </a:xfrm>
        </p:spPr>
        <p:txBody>
          <a:bodyPr/>
          <a:lstStyle>
            <a:lvl1pPr>
              <a:lnSpc>
                <a:spcPct val="100000"/>
              </a:lnSpc>
              <a:defRPr sz="3200" b="1" cap="none" baseline="0">
                <a:solidFill>
                  <a:schemeClr val="tx1"/>
                </a:solidFill>
                <a:latin typeface="+mn-lt"/>
              </a:defRPr>
            </a:lvl1pPr>
          </a:lstStyle>
          <a:p>
            <a:r>
              <a:rPr lang="en-US" dirty="0"/>
              <a:t>Quote or statement here – </a:t>
            </a:r>
            <a:br>
              <a:rPr lang="en-US" dirty="0"/>
            </a:br>
            <a:r>
              <a:rPr lang="en-US" dirty="0"/>
              <a:t>only black text is fully accessible on teal, green or orange</a:t>
            </a:r>
            <a:endParaRPr lang="en-GB" dirty="0"/>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4" name="Right Triangle 3">
            <a:extLst>
              <a:ext uri="{FF2B5EF4-FFF2-40B4-BE49-F238E27FC236}">
                <a16:creationId xmlns:a16="http://schemas.microsoft.com/office/drawing/2014/main" id="{5BE389E3-E2EF-EDE2-E4A2-16BA15C4F33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4" name="TextBox 13">
            <a:extLst>
              <a:ext uri="{FF2B5EF4-FFF2-40B4-BE49-F238E27FC236}">
                <a16:creationId xmlns:a16="http://schemas.microsoft.com/office/drawing/2014/main" id="{132987A6-2A9A-15B5-784A-8648882BE9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16" name="Classification">
            <a:extLst>
              <a:ext uri="{FF2B5EF4-FFF2-40B4-BE49-F238E27FC236}">
                <a16:creationId xmlns:a16="http://schemas.microsoft.com/office/drawing/2014/main" id="{CB155B53-C991-F3E5-6D95-E75CE4A446AC}"/>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pic>
        <p:nvPicPr>
          <p:cNvPr id="5" name="Graphic 4">
            <a:extLst>
              <a:ext uri="{FF2B5EF4-FFF2-40B4-BE49-F238E27FC236}">
                <a16:creationId xmlns:a16="http://schemas.microsoft.com/office/drawing/2014/main" id="{A75859E8-09A5-D728-5408-AF719E29571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739295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4" y="1092494"/>
            <a:ext cx="5391605" cy="715669"/>
          </a:xfrm>
        </p:spPr>
        <p:txBody>
          <a:bodyPr/>
          <a:lstStyle>
            <a:lvl1pPr>
              <a:defRPr sz="4800">
                <a:solidFill>
                  <a:schemeClr val="bg1"/>
                </a:solidFill>
                <a:latin typeface="+mj-lt"/>
              </a:defRPr>
            </a:lvl1pPr>
          </a:lstStyle>
          <a:p>
            <a:r>
              <a:rPr lang="en-US" dirty="0"/>
              <a:t>CLICK TO EDIT MASTER TITLE STYLE</a:t>
            </a:r>
            <a:endParaRPr lang="en-GB" dirty="0"/>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12" name="Freeform: Shape 11">
            <a:extLst>
              <a:ext uri="{FF2B5EF4-FFF2-40B4-BE49-F238E27FC236}">
                <a16:creationId xmlns:a16="http://schemas.microsoft.com/office/drawing/2014/main" id="{FC8B51E2-FAFB-6EB4-638C-72A28E67F8E1}"/>
              </a:ext>
            </a:extLst>
          </p:cNvPr>
          <p:cNvSpPr/>
          <p:nvPr/>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dirty="0">
              <a:solidFill>
                <a:schemeClr val="tx1"/>
              </a:solidFill>
            </a:endParaRPr>
          </a:p>
        </p:txBody>
      </p:sp>
      <p:sp>
        <p:nvSpPr>
          <p:cNvPr id="6" name="Text Placeholder 16">
            <a:extLst>
              <a:ext uri="{FF2B5EF4-FFF2-40B4-BE49-F238E27FC236}">
                <a16:creationId xmlns:a16="http://schemas.microsoft.com/office/drawing/2014/main" id="{D0EB7A7D-8D5E-F9FC-C8D3-285DE34876F7}"/>
              </a:ext>
            </a:extLst>
          </p:cNvPr>
          <p:cNvSpPr>
            <a:spLocks noGrp="1"/>
          </p:cNvSpPr>
          <p:nvPr>
            <p:ph type="body" sz="quarter" idx="12" hasCustomPrompt="1"/>
          </p:nvPr>
        </p:nvSpPr>
        <p:spPr>
          <a:xfrm>
            <a:off x="431800" y="3494989"/>
            <a:ext cx="3551238" cy="1274763"/>
          </a:xfr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7" name="Freeform: Shape 6">
            <a:extLst>
              <a:ext uri="{FF2B5EF4-FFF2-40B4-BE49-F238E27FC236}">
                <a16:creationId xmlns:a16="http://schemas.microsoft.com/office/drawing/2014/main" id="{AD9F6842-DC6A-38D0-9815-9F77EC5535C5}"/>
              </a:ext>
            </a:extLst>
          </p:cNvPr>
          <p:cNvSpPr/>
          <p:nvPr userDrawn="1"/>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dirty="0">
              <a:solidFill>
                <a:schemeClr val="tx1"/>
              </a:solidFill>
            </a:endParaRPr>
          </a:p>
        </p:txBody>
      </p:sp>
      <p:pic>
        <p:nvPicPr>
          <p:cNvPr id="3" name="Graphic 2">
            <a:extLst>
              <a:ext uri="{FF2B5EF4-FFF2-40B4-BE49-F238E27FC236}">
                <a16:creationId xmlns:a16="http://schemas.microsoft.com/office/drawing/2014/main" id="{19C2A959-0D95-560C-4CF2-7A757051C4E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420534367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FBDEA92-538F-3B81-D73E-A3E28F80C016}"/>
              </a:ext>
            </a:extLst>
          </p:cNvPr>
          <p:cNvSpPr>
            <a:spLocks noGrp="1"/>
          </p:cNvSpPr>
          <p:nvPr>
            <p:ph type="media" sz="quarter" idx="11" hasCustomPrompt="1"/>
          </p:nvPr>
        </p:nvSpPr>
        <p:spPr>
          <a:xfrm>
            <a:off x="0" y="0"/>
            <a:ext cx="12192000" cy="6858000"/>
          </a:xfr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dirty="0"/>
              <a:t>Full bleed video</a:t>
            </a:r>
          </a:p>
        </p:txBody>
      </p:sp>
    </p:spTree>
    <p:extLst>
      <p:ext uri="{BB962C8B-B14F-4D97-AF65-F5344CB8AC3E}">
        <p14:creationId xmlns:p14="http://schemas.microsoft.com/office/powerpoint/2010/main" val="124858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5765600" cy="715669"/>
          </a:xfrm>
        </p:spPr>
        <p:txBody>
          <a:bodyPr/>
          <a:lstStyle>
            <a:lvl1pPr>
              <a:defRPr sz="4800" cap="all" baseline="0">
                <a:solidFill>
                  <a:schemeClr val="tx1"/>
                </a:solidFill>
                <a:latin typeface="+mj-lt"/>
              </a:defRPr>
            </a:lvl1pPr>
          </a:lstStyle>
          <a:p>
            <a:r>
              <a:rPr lang="en-US" dirty="0"/>
              <a:t>CLICK TO EDIT MASTER TITLE STYLE</a:t>
            </a:r>
            <a:endParaRPr lang="en-GB" dirty="0"/>
          </a:p>
        </p:txBody>
      </p:sp>
      <p:sp>
        <p:nvSpPr>
          <p:cNvPr id="7" name="Picture Placeholder 6">
            <a:extLst>
              <a:ext uri="{FF2B5EF4-FFF2-40B4-BE49-F238E27FC236}">
                <a16:creationId xmlns:a16="http://schemas.microsoft.com/office/drawing/2014/main" id="{67F8163F-D370-5C4C-500A-7D576C590BB1}"/>
              </a:ext>
              <a:ext uri="{C183D7F6-B498-43B3-948B-1728B52AA6E4}">
                <adec:decorative xmlns:adec="http://schemas.microsoft.com/office/drawing/2017/decorative" val="0"/>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dirty="0"/>
          </a:p>
        </p:txBody>
      </p:sp>
      <p:sp>
        <p:nvSpPr>
          <p:cNvPr id="3" name="Classification">
            <a:extLst>
              <a:ext uri="{FF2B5EF4-FFF2-40B4-BE49-F238E27FC236}">
                <a16:creationId xmlns:a16="http://schemas.microsoft.com/office/drawing/2014/main" id="{268034F8-D9C2-8C58-D3F0-75FD7B94D914}"/>
              </a:ext>
              <a:ext uri="{C183D7F6-B498-43B3-948B-1728B52AA6E4}">
                <adec:decorative xmlns:adec="http://schemas.microsoft.com/office/drawing/2017/decorative" val="1"/>
              </a:ext>
            </a:extLst>
          </p:cNvPr>
          <p:cNvSpPr txBox="1">
            <a:spLocks/>
          </p:cNvSpPr>
          <p:nvPr/>
        </p:nvSpPr>
        <p:spPr>
          <a:xfrm>
            <a:off x="440938" y="6251108"/>
            <a:ext cx="154026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sp>
        <p:nvSpPr>
          <p:cNvPr id="4" name="Text Placeholder 16">
            <a:extLst>
              <a:ext uri="{FF2B5EF4-FFF2-40B4-BE49-F238E27FC236}">
                <a16:creationId xmlns:a16="http://schemas.microsoft.com/office/drawing/2014/main" id="{CCE9AAD8-E91C-C496-B418-A50607DEBA44}"/>
              </a:ext>
            </a:extLst>
          </p:cNvPr>
          <p:cNvSpPr>
            <a:spLocks noGrp="1"/>
          </p:cNvSpPr>
          <p:nvPr>
            <p:ph type="body" sz="quarter" idx="12" hasCustomPrompt="1"/>
          </p:nvPr>
        </p:nvSpPr>
        <p:spPr>
          <a:xfrm>
            <a:off x="431800" y="3132000"/>
            <a:ext cx="3851275" cy="1274763"/>
          </a:xfrm>
        </p:spPr>
        <p:txBody>
          <a:bodyPr/>
          <a:lstStyle>
            <a:lvl1pPr>
              <a:defRPr sz="2400">
                <a:solidFill>
                  <a:schemeClr val="tx1"/>
                </a:solidFill>
              </a:defRPr>
            </a:lvl1pPr>
            <a:lvl2pPr marL="0" indent="0">
              <a:buNone/>
              <a:defRPr/>
            </a:lvl2pPr>
          </a:lstStyle>
          <a:p>
            <a:pPr lvl="0"/>
            <a:r>
              <a:rPr lang="en-US" dirty="0"/>
              <a:t>Optional additional information</a:t>
            </a:r>
          </a:p>
        </p:txBody>
      </p:sp>
      <p:pic>
        <p:nvPicPr>
          <p:cNvPr id="5" name="Graphic 4">
            <a:extLst>
              <a:ext uri="{FF2B5EF4-FFF2-40B4-BE49-F238E27FC236}">
                <a16:creationId xmlns:a16="http://schemas.microsoft.com/office/drawing/2014/main" id="{65D48F56-6C5B-C485-DCFF-18C4C258F9D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58577957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tatement or Quot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8B69072-8F91-57EB-1C5E-B1807F844055}"/>
              </a:ext>
              <a:ext uri="{C183D7F6-B498-43B3-948B-1728B52AA6E4}">
                <adec:decorative xmlns:adec="http://schemas.microsoft.com/office/drawing/2017/decorative" val="0"/>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icon in centre to add image</a:t>
            </a:r>
            <a:br>
              <a:rPr lang="en-GB" dirty="0"/>
            </a:br>
            <a:r>
              <a:rPr lang="en-GB" dirty="0"/>
              <a:t>Send image to back so elements show on the page</a:t>
            </a:r>
          </a:p>
          <a:p>
            <a:pPr lvl="0" algn="ctr"/>
            <a:endParaRPr lang="en-GB" dirty="0"/>
          </a:p>
          <a:p>
            <a:pPr lvl="0" algn="ctr"/>
            <a:endParaRPr lang="en-GB" dirty="0"/>
          </a:p>
          <a:p>
            <a:pPr lvl="0" algn="ctr"/>
            <a:endParaRPr lang="en-GB" dirty="0"/>
          </a:p>
        </p:txBody>
      </p:sp>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dirty="0"/>
              <a:t>Summary text background image (text can be recoloured depending on image colour)</a:t>
            </a:r>
            <a:endParaRPr lang="fr-FR" dirty="0"/>
          </a:p>
        </p:txBody>
      </p:sp>
      <p:pic>
        <p:nvPicPr>
          <p:cNvPr id="6" name="Graphic 5">
            <a:extLst>
              <a:ext uri="{FF2B5EF4-FFF2-40B4-BE49-F238E27FC236}">
                <a16:creationId xmlns:a16="http://schemas.microsoft.com/office/drawing/2014/main" id="{8C6EB0DD-63C6-F7C4-F6E3-8D156B6157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3825682084"/>
      </p:ext>
    </p:extLst>
  </p:cSld>
  <p:clrMapOvr>
    <a:masterClrMapping/>
  </p:clrMapOvr>
  <p:hf hdr="0" ftr="0" dt="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Quote/Statement Style 2">
    <p:bg>
      <p:bgPr>
        <a:solidFill>
          <a:schemeClr val="accent1"/>
        </a:solidFill>
        <a:effectLst/>
      </p:bgPr>
    </p:bg>
    <p:spTree>
      <p:nvGrpSpPr>
        <p:cNvPr id="1" name=""/>
        <p:cNvGrpSpPr/>
        <p:nvPr/>
      </p:nvGrpSpPr>
      <p:grpSpPr>
        <a:xfrm>
          <a:off x="0" y="0"/>
          <a:ext cx="0" cy="0"/>
          <a:chOff x="0" y="0"/>
          <a:chExt cx="0" cy="0"/>
        </a:xfrm>
      </p:grpSpPr>
      <p:sp>
        <p:nvSpPr>
          <p:cNvPr id="4" name="Title" descr="Header">
            <a:extLst>
              <a:ext uri="{FF2B5EF4-FFF2-40B4-BE49-F238E27FC236}">
                <a16:creationId xmlns:a16="http://schemas.microsoft.com/office/drawing/2014/main" id="{6953A8D2-20EB-4DFB-893E-8DCA6475DEE1}"/>
              </a:ext>
            </a:extLst>
          </p:cNvPr>
          <p:cNvSpPr>
            <a:spLocks noGrp="1"/>
          </p:cNvSpPr>
          <p:nvPr>
            <p:ph type="title" hasCustomPrompt="1"/>
          </p:nvPr>
        </p:nvSpPr>
        <p:spPr>
          <a:xfrm>
            <a:off x="-39450" y="-775597"/>
            <a:ext cx="9341700" cy="775597"/>
          </a:xfrm>
        </p:spPr>
        <p:txBody>
          <a:bodyPr/>
          <a:lstStyle>
            <a:lvl1pPr>
              <a:defRPr>
                <a:solidFill>
                  <a:schemeClr val="bg1"/>
                </a:solidFill>
              </a:defRPr>
            </a:lvl1pPr>
          </a:lstStyle>
          <a:p>
            <a:r>
              <a:rPr lang="en-US" dirty="0"/>
              <a:t>TITLE – KEEP HERE FOR ACCESSIBILITY</a:t>
            </a:r>
            <a:endParaRPr lang="en-GB" dirty="0"/>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33900" y="2110704"/>
            <a:ext cx="8181699" cy="2636591"/>
          </a:xfrm>
        </p:spPr>
        <p:txBody>
          <a:bodyPr anchor="t">
            <a:normAutofit/>
          </a:bodyPr>
          <a:lstStyle>
            <a:lvl1pPr marL="0" indent="0">
              <a:buNone/>
              <a:defRPr sz="3600" b="0">
                <a:solidFill>
                  <a:schemeClr val="bg1"/>
                </a:solidFill>
              </a:defRPr>
            </a:lvl1pPr>
          </a:lstStyle>
          <a:p>
            <a:pPr lvl="0"/>
            <a:r>
              <a:rPr lang="en-GB" dirty="0"/>
              <a:t>Insert your quote here</a:t>
            </a:r>
          </a:p>
        </p:txBody>
      </p:sp>
      <p:sp>
        <p:nvSpPr>
          <p:cNvPr id="2" name="Right Triangle 1">
            <a:extLst>
              <a:ext uri="{FF2B5EF4-FFF2-40B4-BE49-F238E27FC236}">
                <a16:creationId xmlns:a16="http://schemas.microsoft.com/office/drawing/2014/main" id="{CB9AD269-0E94-5F57-BE08-5E10A41EC965}"/>
              </a:ext>
            </a:extLst>
          </p:cNvPr>
          <p:cNvSpPr/>
          <p:nvPr/>
        </p:nvSpPr>
        <p:spPr>
          <a:xfrm rot="5400000">
            <a:off x="-3945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0" name="TextBox 9">
            <a:extLst>
              <a:ext uri="{FF2B5EF4-FFF2-40B4-BE49-F238E27FC236}">
                <a16:creationId xmlns:a16="http://schemas.microsoft.com/office/drawing/2014/main" id="{0144A53C-A760-B980-C1BA-3D631697281C}"/>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12" name="Classification">
            <a:extLst>
              <a:ext uri="{FF2B5EF4-FFF2-40B4-BE49-F238E27FC236}">
                <a16:creationId xmlns:a16="http://schemas.microsoft.com/office/drawing/2014/main" id="{467DB697-633F-AE80-3288-0093F641EE35}"/>
              </a:ext>
              <a:ext uri="{C183D7F6-B498-43B3-948B-1728B52AA6E4}">
                <adec:decorative xmlns:adec="http://schemas.microsoft.com/office/drawing/2017/decorative" val="1"/>
              </a:ext>
            </a:extLst>
          </p:cNvPr>
          <p:cNvSpPr txBox="1">
            <a:spLocks/>
          </p:cNvSpPr>
          <p:nvPr/>
        </p:nvSpPr>
        <p:spPr>
          <a:xfrm>
            <a:off x="440938" y="6497329"/>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5" name="Right Triangle 4">
            <a:extLst>
              <a:ext uri="{FF2B5EF4-FFF2-40B4-BE49-F238E27FC236}">
                <a16:creationId xmlns:a16="http://schemas.microsoft.com/office/drawing/2014/main" id="{AD1135DF-99C2-8442-95A0-2BE142A567EA}"/>
              </a:ext>
            </a:extLst>
          </p:cNvPr>
          <p:cNvSpPr/>
          <p:nvPr userDrawn="1"/>
        </p:nvSpPr>
        <p:spPr>
          <a:xfrm rot="5400000">
            <a:off x="-3945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pic>
        <p:nvPicPr>
          <p:cNvPr id="6" name="Graphic 5">
            <a:extLst>
              <a:ext uri="{FF2B5EF4-FFF2-40B4-BE49-F238E27FC236}">
                <a16:creationId xmlns:a16="http://schemas.microsoft.com/office/drawing/2014/main" id="{4D8342E7-3A65-C949-FF97-239FDBE26B9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715622873"/>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Statement style 3">
    <p:bg>
      <p:bgPr>
        <a:solidFill>
          <a:schemeClr val="accent1"/>
        </a:solidFill>
        <a:effectLst/>
      </p:bgPr>
    </p:bg>
    <p:spTree>
      <p:nvGrpSpPr>
        <p:cNvPr id="1" name=""/>
        <p:cNvGrpSpPr/>
        <p:nvPr/>
      </p:nvGrpSpPr>
      <p:grpSpPr>
        <a:xfrm>
          <a:off x="0" y="0"/>
          <a:ext cx="0" cy="0"/>
          <a:chOff x="0" y="0"/>
          <a:chExt cx="0" cy="0"/>
        </a:xfrm>
      </p:grpSpPr>
      <p:sp>
        <p:nvSpPr>
          <p:cNvPr id="4" name="Title" descr="Header">
            <a:extLst>
              <a:ext uri="{FF2B5EF4-FFF2-40B4-BE49-F238E27FC236}">
                <a16:creationId xmlns:a16="http://schemas.microsoft.com/office/drawing/2014/main" id="{6953A8D2-20EB-4DFB-893E-8DCA6475DEE1}"/>
              </a:ext>
            </a:extLst>
          </p:cNvPr>
          <p:cNvSpPr>
            <a:spLocks noGrp="1"/>
          </p:cNvSpPr>
          <p:nvPr>
            <p:ph type="title" hasCustomPrompt="1"/>
          </p:nvPr>
        </p:nvSpPr>
        <p:spPr>
          <a:xfrm>
            <a:off x="-39450" y="-775597"/>
            <a:ext cx="9341700" cy="775597"/>
          </a:xfrm>
        </p:spPr>
        <p:txBody>
          <a:bodyPr/>
          <a:lstStyle>
            <a:lvl1pPr>
              <a:defRPr>
                <a:solidFill>
                  <a:schemeClr val="bg1"/>
                </a:solidFill>
              </a:defRPr>
            </a:lvl1pPr>
          </a:lstStyle>
          <a:p>
            <a:r>
              <a:rPr lang="en-US" dirty="0"/>
              <a:t>TITLE – KEEP HERE FOR ACCESSIBILITY</a:t>
            </a:r>
            <a:endParaRPr lang="en-GB" dirty="0"/>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33900" y="2110704"/>
            <a:ext cx="8181699" cy="2636591"/>
          </a:xfrm>
        </p:spPr>
        <p:txBody>
          <a:bodyPr anchor="t">
            <a:normAutofit/>
          </a:bodyPr>
          <a:lstStyle>
            <a:lvl1pPr marL="0" indent="0">
              <a:buNone/>
              <a:defRPr sz="3600" b="1">
                <a:solidFill>
                  <a:schemeClr val="bg1"/>
                </a:solidFill>
              </a:defRPr>
            </a:lvl1pPr>
          </a:lstStyle>
          <a:p>
            <a:pPr lvl="0"/>
            <a:r>
              <a:rPr lang="en-GB" dirty="0"/>
              <a:t>Insert your quote here</a:t>
            </a:r>
          </a:p>
        </p:txBody>
      </p:sp>
      <p:sp>
        <p:nvSpPr>
          <p:cNvPr id="2" name="Right Triangle 1">
            <a:extLst>
              <a:ext uri="{FF2B5EF4-FFF2-40B4-BE49-F238E27FC236}">
                <a16:creationId xmlns:a16="http://schemas.microsoft.com/office/drawing/2014/main" id="{CB9AD269-0E94-5F57-BE08-5E10A41EC965}"/>
              </a:ext>
            </a:extLst>
          </p:cNvPr>
          <p:cNvSpPr/>
          <p:nvPr userDrawn="1"/>
        </p:nvSpPr>
        <p:spPr>
          <a:xfrm rot="16200000">
            <a:off x="9067800" y="3733799"/>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0" name="TextBox 9">
            <a:extLst>
              <a:ext uri="{FF2B5EF4-FFF2-40B4-BE49-F238E27FC236}">
                <a16:creationId xmlns:a16="http://schemas.microsoft.com/office/drawing/2014/main" id="{0144A53C-A760-B980-C1BA-3D631697281C}"/>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12" name="Classification">
            <a:extLst>
              <a:ext uri="{FF2B5EF4-FFF2-40B4-BE49-F238E27FC236}">
                <a16:creationId xmlns:a16="http://schemas.microsoft.com/office/drawing/2014/main" id="{467DB697-633F-AE80-3288-0093F641EE35}"/>
              </a:ext>
              <a:ext uri="{C183D7F6-B498-43B3-948B-1728B52AA6E4}">
                <adec:decorative xmlns:adec="http://schemas.microsoft.com/office/drawing/2017/decorative" val="1"/>
              </a:ext>
            </a:extLst>
          </p:cNvPr>
          <p:cNvSpPr txBox="1">
            <a:spLocks/>
          </p:cNvSpPr>
          <p:nvPr/>
        </p:nvSpPr>
        <p:spPr>
          <a:xfrm>
            <a:off x="440938" y="6497329"/>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5" name="Right Triangle 4">
            <a:extLst>
              <a:ext uri="{FF2B5EF4-FFF2-40B4-BE49-F238E27FC236}">
                <a16:creationId xmlns:a16="http://schemas.microsoft.com/office/drawing/2014/main" id="{07B1A339-6C75-07F1-9C25-457A1585ABE5}"/>
              </a:ext>
            </a:extLst>
          </p:cNvPr>
          <p:cNvSpPr/>
          <p:nvPr userDrawn="1"/>
        </p:nvSpPr>
        <p:spPr>
          <a:xfrm rot="16200000">
            <a:off x="9067800" y="3748313"/>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pic>
        <p:nvPicPr>
          <p:cNvPr id="6" name="Graphic 5">
            <a:extLst>
              <a:ext uri="{FF2B5EF4-FFF2-40B4-BE49-F238E27FC236}">
                <a16:creationId xmlns:a16="http://schemas.microsoft.com/office/drawing/2014/main" id="{D234F138-613C-0A6C-F7CB-DEA6C97A31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760034993"/>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3 key points">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5C23FA-A39C-47E2-B32E-D31B7F81F736}"/>
              </a:ext>
            </a:extLst>
          </p:cNvPr>
          <p:cNvSpPr>
            <a:spLocks noGrp="1"/>
          </p:cNvSpPr>
          <p:nvPr>
            <p:ph type="title" hasCustomPrompt="1"/>
          </p:nvPr>
        </p:nvSpPr>
        <p:spPr/>
        <p:txBody>
          <a:bodyPr/>
          <a:lstStyle>
            <a:lvl1pPr>
              <a:defRPr>
                <a:solidFill>
                  <a:schemeClr val="bg1"/>
                </a:solidFill>
              </a:defRPr>
            </a:lvl1pPr>
          </a:lstStyle>
          <a:p>
            <a:r>
              <a:rPr lang="en-US" dirty="0"/>
              <a:t>3 key points layout</a:t>
            </a:r>
            <a:endParaRPr lang="en-GB" dirty="0"/>
          </a:p>
        </p:txBody>
      </p:sp>
      <p:sp>
        <p:nvSpPr>
          <p:cNvPr id="23" name="No. 1">
            <a:extLst>
              <a:ext uri="{FF2B5EF4-FFF2-40B4-BE49-F238E27FC236}">
                <a16:creationId xmlns:a16="http://schemas.microsoft.com/office/drawing/2014/main" id="{8933E780-68DF-AEFF-FB64-64A8AC3BC8DB}"/>
              </a:ext>
            </a:extLst>
          </p:cNvPr>
          <p:cNvSpPr>
            <a:spLocks noGrp="1"/>
          </p:cNvSpPr>
          <p:nvPr>
            <p:ph type="body" sz="quarter" idx="34" hasCustomPrompt="1"/>
          </p:nvPr>
        </p:nvSpPr>
        <p:spPr>
          <a:xfrm>
            <a:off x="424599" y="1701571"/>
            <a:ext cx="1219200" cy="1045259"/>
          </a:xfrm>
        </p:spPr>
        <p:txBody>
          <a:bodyPr/>
          <a:lstStyle>
            <a:lvl1pPr>
              <a:defRPr sz="9600" b="1">
                <a:solidFill>
                  <a:schemeClr val="tx2"/>
                </a:solidFill>
              </a:defRPr>
            </a:lvl1pPr>
          </a:lstStyle>
          <a:p>
            <a:pPr lvl="0"/>
            <a:r>
              <a:rPr lang="en-US" dirty="0"/>
              <a:t>#</a:t>
            </a:r>
            <a:endParaRPr lang="en-GB" dirty="0"/>
          </a:p>
        </p:txBody>
      </p:sp>
      <p:sp>
        <p:nvSpPr>
          <p:cNvPr id="7" name="Text Placeholder 6">
            <a:extLst>
              <a:ext uri="{FF2B5EF4-FFF2-40B4-BE49-F238E27FC236}">
                <a16:creationId xmlns:a16="http://schemas.microsoft.com/office/drawing/2014/main" id="{3BF07BEC-475C-D95A-2313-6FF423D69112}"/>
              </a:ext>
            </a:extLst>
          </p:cNvPr>
          <p:cNvSpPr>
            <a:spLocks noGrp="1"/>
          </p:cNvSpPr>
          <p:nvPr>
            <p:ph type="body" sz="quarter" idx="30"/>
          </p:nvPr>
        </p:nvSpPr>
        <p:spPr>
          <a:xfrm>
            <a:off x="449999"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7" name="No. 2">
            <a:extLst>
              <a:ext uri="{FF2B5EF4-FFF2-40B4-BE49-F238E27FC236}">
                <a16:creationId xmlns:a16="http://schemas.microsoft.com/office/drawing/2014/main" id="{30E98F8F-3061-8682-1A3F-E78E0C8D3F9E}"/>
              </a:ext>
            </a:extLst>
          </p:cNvPr>
          <p:cNvSpPr>
            <a:spLocks noGrp="1"/>
          </p:cNvSpPr>
          <p:nvPr>
            <p:ph type="body" sz="quarter" idx="35" hasCustomPrompt="1"/>
          </p:nvPr>
        </p:nvSpPr>
        <p:spPr>
          <a:xfrm>
            <a:off x="4298690" y="1701571"/>
            <a:ext cx="1219200" cy="1045259"/>
          </a:xfrm>
        </p:spPr>
        <p:txBody>
          <a:bodyPr/>
          <a:lstStyle>
            <a:lvl1pPr>
              <a:defRPr sz="9600" b="1">
                <a:solidFill>
                  <a:schemeClr val="accent2"/>
                </a:solidFill>
              </a:defRPr>
            </a:lvl1pPr>
          </a:lstStyle>
          <a:p>
            <a:pPr lvl="0"/>
            <a:r>
              <a:rPr lang="en-US" dirty="0"/>
              <a:t>#</a:t>
            </a:r>
            <a:endParaRPr lang="en-GB" dirty="0"/>
          </a:p>
        </p:txBody>
      </p:sp>
      <p:sp>
        <p:nvSpPr>
          <p:cNvPr id="8" name="Text Placeholder 7">
            <a:extLst>
              <a:ext uri="{FF2B5EF4-FFF2-40B4-BE49-F238E27FC236}">
                <a16:creationId xmlns:a16="http://schemas.microsoft.com/office/drawing/2014/main" id="{4812F4A0-FD3C-1B4E-7C0D-A6CD56FB0F3F}"/>
              </a:ext>
            </a:extLst>
          </p:cNvPr>
          <p:cNvSpPr>
            <a:spLocks noGrp="1"/>
          </p:cNvSpPr>
          <p:nvPr>
            <p:ph type="body" sz="quarter" idx="31"/>
          </p:nvPr>
        </p:nvSpPr>
        <p:spPr>
          <a:xfrm>
            <a:off x="4332287"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32" name="No. 3">
            <a:extLst>
              <a:ext uri="{FF2B5EF4-FFF2-40B4-BE49-F238E27FC236}">
                <a16:creationId xmlns:a16="http://schemas.microsoft.com/office/drawing/2014/main" id="{60835E92-0DA1-DBA3-87F3-D6CA2B63B035}"/>
              </a:ext>
            </a:extLst>
          </p:cNvPr>
          <p:cNvSpPr>
            <a:spLocks noGrp="1"/>
          </p:cNvSpPr>
          <p:nvPr>
            <p:ph type="body" sz="quarter" idx="36" hasCustomPrompt="1"/>
          </p:nvPr>
        </p:nvSpPr>
        <p:spPr>
          <a:xfrm>
            <a:off x="8162924" y="1701571"/>
            <a:ext cx="1219200" cy="1045259"/>
          </a:xfrm>
        </p:spPr>
        <p:txBody>
          <a:bodyPr/>
          <a:lstStyle>
            <a:lvl1pPr>
              <a:defRPr sz="9600" b="1">
                <a:solidFill>
                  <a:srgbClr val="E3D8F0"/>
                </a:solidFill>
              </a:defRPr>
            </a:lvl1pPr>
          </a:lstStyle>
          <a:p>
            <a:pPr lvl="0"/>
            <a:r>
              <a:rPr lang="en-US" dirty="0"/>
              <a:t>#</a:t>
            </a:r>
            <a:endParaRPr lang="en-GB" dirty="0"/>
          </a:p>
        </p:txBody>
      </p:sp>
      <p:sp>
        <p:nvSpPr>
          <p:cNvPr id="9" name="Text Placeholder 8">
            <a:extLst>
              <a:ext uri="{FF2B5EF4-FFF2-40B4-BE49-F238E27FC236}">
                <a16:creationId xmlns:a16="http://schemas.microsoft.com/office/drawing/2014/main" id="{1CF5EC94-06CC-02DF-99F1-D843B6EC5EE0}"/>
              </a:ext>
            </a:extLst>
          </p:cNvPr>
          <p:cNvSpPr>
            <a:spLocks noGrp="1"/>
          </p:cNvSpPr>
          <p:nvPr>
            <p:ph type="body" sz="quarter" idx="32" hasCustomPrompt="1"/>
          </p:nvPr>
        </p:nvSpPr>
        <p:spPr>
          <a:xfrm>
            <a:off x="8220073"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add text</a:t>
            </a:r>
          </a:p>
        </p:txBody>
      </p:sp>
      <p:sp>
        <p:nvSpPr>
          <p:cNvPr id="17" name="TextBox 16">
            <a:extLst>
              <a:ext uri="{FF2B5EF4-FFF2-40B4-BE49-F238E27FC236}">
                <a16:creationId xmlns:a16="http://schemas.microsoft.com/office/drawing/2014/main" id="{B094FC2C-B470-E22E-D383-B44D7B951CD9}"/>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24" name="Classification">
            <a:extLst>
              <a:ext uri="{FF2B5EF4-FFF2-40B4-BE49-F238E27FC236}">
                <a16:creationId xmlns:a16="http://schemas.microsoft.com/office/drawing/2014/main" id="{67B23A15-646C-F76F-AD69-AE049FD5000A}"/>
              </a:ext>
              <a:ext uri="{C183D7F6-B498-43B3-948B-1728B52AA6E4}">
                <adec:decorative xmlns:adec="http://schemas.microsoft.com/office/drawing/2017/decorative" val="1"/>
              </a:ext>
            </a:extLst>
          </p:cNvPr>
          <p:cNvSpPr txBox="1">
            <a:spLocks/>
          </p:cNvSpPr>
          <p:nvPr/>
        </p:nvSpPr>
        <p:spPr>
          <a:xfrm>
            <a:off x="440938" y="6497329"/>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pic>
        <p:nvPicPr>
          <p:cNvPr id="4" name="Graphic 3">
            <a:extLst>
              <a:ext uri="{FF2B5EF4-FFF2-40B4-BE49-F238E27FC236}">
                <a16:creationId xmlns:a16="http://schemas.microsoft.com/office/drawing/2014/main" id="{CC5EA47B-0866-1154-09FC-C7C7B64197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91196332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x 2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Tree>
    <p:extLst>
      <p:ext uri="{BB962C8B-B14F-4D97-AF65-F5344CB8AC3E}">
        <p14:creationId xmlns:p14="http://schemas.microsoft.com/office/powerpoint/2010/main" val="837615758"/>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_image_right">
    <p:spTree>
      <p:nvGrpSpPr>
        <p:cNvPr id="1" name=""/>
        <p:cNvGrpSpPr/>
        <p:nvPr/>
      </p:nvGrpSpPr>
      <p:grpSpPr>
        <a:xfrm>
          <a:off x="0" y="0"/>
          <a:ext cx="0" cy="0"/>
          <a:chOff x="0" y="0"/>
          <a:chExt cx="0" cy="0"/>
        </a:xfrm>
      </p:grpSpPr>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249714"/>
            <a:ext cx="3527425" cy="3698649"/>
          </a:xfrm>
        </p:spPr>
        <p:txBody>
          <a:bodyPr/>
          <a:lstStyle/>
          <a:p>
            <a:pPr lvl="0"/>
            <a:r>
              <a:rPr lang="en-US"/>
              <a:t>Click to edit Master text styles</a:t>
            </a:r>
          </a:p>
          <a:p>
            <a:pPr lvl="1"/>
            <a:r>
              <a:rPr lang="en-US"/>
              <a:t>Second level</a:t>
            </a:r>
          </a:p>
          <a:p>
            <a:pPr lvl="2"/>
            <a:r>
              <a:rPr lang="en-US"/>
              <a:t>Third level</a:t>
            </a:r>
          </a:p>
        </p:txBody>
      </p:sp>
      <p:sp>
        <p:nvSpPr>
          <p:cNvPr id="15" name="Picture Placeholder 14">
            <a:extLst>
              <a:ext uri="{FF2B5EF4-FFF2-40B4-BE49-F238E27FC236}">
                <a16:creationId xmlns:a16="http://schemas.microsoft.com/office/drawing/2014/main" id="{E15FE5BE-74FF-2205-1A8F-C1AA45D1D844}"/>
              </a:ext>
              <a:ext uri="{C183D7F6-B498-43B3-948B-1728B52AA6E4}">
                <adec:decorative xmlns:adec="http://schemas.microsoft.com/office/drawing/2017/decorative" val="0"/>
              </a:ext>
            </a:extLst>
          </p:cNvPr>
          <p:cNvSpPr>
            <a:spLocks noGrp="1"/>
          </p:cNvSpPr>
          <p:nvPr>
            <p:ph type="pic" sz="quarter" idx="11" hasCustomPrompt="1"/>
          </p:nvPr>
        </p:nvSpPr>
        <p:spPr>
          <a:xfrm>
            <a:off x="4332288" y="0"/>
            <a:ext cx="7410450" cy="5948363"/>
          </a:xfrm>
          <a:custGeom>
            <a:avLst/>
            <a:gdLst>
              <a:gd name="connsiteX0" fmla="*/ 0 w 7410450"/>
              <a:gd name="connsiteY0" fmla="*/ 0 h 5948363"/>
              <a:gd name="connsiteX1" fmla="*/ 7410450 w 7410450"/>
              <a:gd name="connsiteY1" fmla="*/ 0 h 5948363"/>
              <a:gd name="connsiteX2" fmla="*/ 7410450 w 7410450"/>
              <a:gd name="connsiteY2" fmla="*/ 4975605 h 5948363"/>
              <a:gd name="connsiteX3" fmla="*/ 6437692 w 7410450"/>
              <a:gd name="connsiteY3" fmla="*/ 5948363 h 5948363"/>
              <a:gd name="connsiteX4" fmla="*/ 0 w 74104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50" h="5948363">
                <a:moveTo>
                  <a:pt x="0" y="0"/>
                </a:moveTo>
                <a:lnTo>
                  <a:pt x="7410450" y="0"/>
                </a:lnTo>
                <a:lnTo>
                  <a:pt x="7410450" y="4975605"/>
                </a:lnTo>
                <a:lnTo>
                  <a:pt x="6437692" y="5948363"/>
                </a:lnTo>
                <a:lnTo>
                  <a:pt x="0" y="5948363"/>
                </a:lnTo>
                <a:close/>
              </a:path>
            </a:pathLst>
          </a:custGeom>
          <a:pattFill prst="wdDnDiag">
            <a:fgClr>
              <a:schemeClr val="bg1">
                <a:lumMod val="85000"/>
              </a:schemeClr>
            </a:fgClr>
            <a:bgClr>
              <a:schemeClr val="bg1"/>
            </a:bgClr>
          </a:pattFill>
        </p:spPr>
        <p:txBody>
          <a:bodyPr wrap="square" anchor="ctr">
            <a:noAutofit/>
          </a:bodyPr>
          <a:lstStyle>
            <a:lvl1pPr algn="ctr">
              <a:defRPr b="1"/>
            </a:lvl1pPr>
          </a:lstStyle>
          <a:p>
            <a:br>
              <a:rPr lang="en-GB" dirty="0"/>
            </a:br>
            <a:br>
              <a:rPr lang="en-GB" dirty="0"/>
            </a:br>
            <a:br>
              <a:rPr lang="en-GB" dirty="0"/>
            </a:br>
            <a:r>
              <a:rPr lang="en-GB" dirty="0"/>
              <a:t>Click icon to </a:t>
            </a:r>
            <a:br>
              <a:rPr lang="en-GB" dirty="0"/>
            </a:br>
            <a:r>
              <a:rPr lang="en-GB" dirty="0"/>
              <a:t>insert image</a:t>
            </a:r>
          </a:p>
        </p:txBody>
      </p:sp>
      <p:sp>
        <p:nvSpPr>
          <p:cNvPr id="8" name="Title 7">
            <a:extLst>
              <a:ext uri="{FF2B5EF4-FFF2-40B4-BE49-F238E27FC236}">
                <a16:creationId xmlns:a16="http://schemas.microsoft.com/office/drawing/2014/main" id="{FEFA78C8-BF85-C18D-67D3-7D18DF4C9A08}"/>
              </a:ext>
            </a:extLst>
          </p:cNvPr>
          <p:cNvSpPr>
            <a:spLocks noGrp="1"/>
          </p:cNvSpPr>
          <p:nvPr>
            <p:ph type="title"/>
          </p:nvPr>
        </p:nvSpPr>
        <p:spPr>
          <a:xfrm>
            <a:off x="450000" y="701874"/>
            <a:ext cx="3520338" cy="715669"/>
          </a:xfrm>
        </p:spPr>
        <p:txBody>
          <a:bodyPr/>
          <a:lstStyle/>
          <a:p>
            <a:r>
              <a:rPr lang="en-US"/>
              <a:t>Click to edit Master title style</a:t>
            </a:r>
            <a:endParaRPr lang="en-GB"/>
          </a:p>
        </p:txBody>
      </p:sp>
    </p:spTree>
    <p:extLst>
      <p:ext uri="{BB962C8B-B14F-4D97-AF65-F5344CB8AC3E}">
        <p14:creationId xmlns:p14="http://schemas.microsoft.com/office/powerpoint/2010/main" val="146196461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_image_lef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dirty="0"/>
          </a:p>
        </p:txBody>
      </p:sp>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293257"/>
            <a:ext cx="3526689" cy="3655106"/>
          </a:xfrm>
        </p:spPr>
        <p:txBody>
          <a:bodyPr/>
          <a:lstStyle/>
          <a:p>
            <a:pPr lvl="0"/>
            <a:r>
              <a:rPr lang="en-US"/>
              <a:t>Click to edit Master text styles</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D01481FF-ECD9-985C-6949-42B804BF01D0}"/>
              </a:ext>
              <a:ext uri="{C183D7F6-B498-43B3-948B-1728B52AA6E4}">
                <adec:decorative xmlns:adec="http://schemas.microsoft.com/office/drawing/2017/decorative" val="1"/>
              </a:ext>
            </a:extLst>
          </p:cNvPr>
          <p:cNvSpPr>
            <a:spLocks noGrp="1"/>
          </p:cNvSpPr>
          <p:nvPr>
            <p:ph type="pic" sz="quarter" idx="11" hasCustomPrompt="1"/>
          </p:nvPr>
        </p:nvSpPr>
        <p:spPr>
          <a:xfrm>
            <a:off x="461476" y="0"/>
            <a:ext cx="7398237" cy="5948363"/>
          </a:xfrm>
          <a:custGeom>
            <a:avLst/>
            <a:gdLst>
              <a:gd name="connsiteX0" fmla="*/ 0 w 7398237"/>
              <a:gd name="connsiteY0" fmla="*/ 0 h 5948363"/>
              <a:gd name="connsiteX1" fmla="*/ 7398237 w 7398237"/>
              <a:gd name="connsiteY1" fmla="*/ 0 h 5948363"/>
              <a:gd name="connsiteX2" fmla="*/ 7398237 w 7398237"/>
              <a:gd name="connsiteY2" fmla="*/ 4958167 h 5948363"/>
              <a:gd name="connsiteX3" fmla="*/ 6408041 w 7398237"/>
              <a:gd name="connsiteY3" fmla="*/ 5948363 h 5948363"/>
              <a:gd name="connsiteX4" fmla="*/ 0 w 73982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8237" h="5948363">
                <a:moveTo>
                  <a:pt x="0" y="0"/>
                </a:moveTo>
                <a:lnTo>
                  <a:pt x="7398237" y="0"/>
                </a:lnTo>
                <a:lnTo>
                  <a:pt x="7398237" y="4958167"/>
                </a:lnTo>
                <a:lnTo>
                  <a:pt x="6408041" y="5948363"/>
                </a:lnTo>
                <a:lnTo>
                  <a:pt x="0" y="5948363"/>
                </a:lnTo>
                <a:close/>
              </a:path>
            </a:pathLst>
          </a:custGeom>
          <a:pattFill prst="wdDnDiag">
            <a:fgClr>
              <a:schemeClr val="bg1">
                <a:lumMod val="85000"/>
              </a:schemeClr>
            </a:fgClr>
            <a:bgClr>
              <a:schemeClr val="bg1"/>
            </a:bgClr>
          </a:pattFill>
        </p:spPr>
        <p:txBody>
          <a:bodyPr wrap="square" anchor="ctr">
            <a:noAutofit/>
          </a:bodyPr>
          <a:lstStyle>
            <a:lvl1pPr algn="ctr">
              <a:defRPr b="1"/>
            </a:lvl1pPr>
          </a:lstStyle>
          <a:p>
            <a:br>
              <a:rPr lang="en-GB" dirty="0"/>
            </a:br>
            <a:br>
              <a:rPr lang="en-GB" dirty="0"/>
            </a:br>
            <a:br>
              <a:rPr lang="en-GB" dirty="0"/>
            </a:br>
            <a:r>
              <a:rPr lang="en-GB" dirty="0"/>
              <a:t>Click icon to </a:t>
            </a:r>
            <a:br>
              <a:rPr lang="en-GB" dirty="0"/>
            </a:br>
            <a:r>
              <a:rPr lang="en-GB" dirty="0"/>
              <a:t>insert image</a:t>
            </a:r>
          </a:p>
        </p:txBody>
      </p:sp>
    </p:spTree>
    <p:extLst>
      <p:ext uri="{BB962C8B-B14F-4D97-AF65-F5344CB8AC3E}">
        <p14:creationId xmlns:p14="http://schemas.microsoft.com/office/powerpoint/2010/main" val="44731251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rge_diagram_right">
    <p:spTree>
      <p:nvGrpSpPr>
        <p:cNvPr id="1" name=""/>
        <p:cNvGrpSpPr/>
        <p:nvPr/>
      </p:nvGrpSpPr>
      <p:grpSpPr>
        <a:xfrm>
          <a:off x="0" y="0"/>
          <a:ext cx="0" cy="0"/>
          <a:chOff x="0" y="0"/>
          <a:chExt cx="0" cy="0"/>
        </a:xfrm>
      </p:grpSpPr>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3149600"/>
            <a:ext cx="3527425" cy="2798763"/>
          </a:xfrm>
        </p:spPr>
        <p:txBody>
          <a:bodyPr/>
          <a:lstStyle/>
          <a:p>
            <a:pPr lvl="0"/>
            <a:r>
              <a:rPr lang="en-US"/>
              <a:t>Click to edit Master text styles</a:t>
            </a:r>
          </a:p>
          <a:p>
            <a:pPr lvl="1"/>
            <a:r>
              <a:rPr lang="en-US"/>
              <a:t>Second level</a:t>
            </a:r>
          </a:p>
          <a:p>
            <a:pPr lvl="2"/>
            <a:r>
              <a:rPr lang="en-US"/>
              <a:t>Third level</a:t>
            </a:r>
          </a:p>
        </p:txBody>
      </p:sp>
      <p:sp>
        <p:nvSpPr>
          <p:cNvPr id="8" name="Chart / Diagram">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4283075" y="692150"/>
            <a:ext cx="7466013" cy="5256213"/>
          </a:xfrm>
          <a:solidFill>
            <a:schemeClr val="bg1">
              <a:lumMod val="95000"/>
            </a:schemeClr>
          </a:solidFill>
        </p:spPr>
        <p:txBody>
          <a:bodyPr/>
          <a:lstStyle>
            <a:lvl1pPr>
              <a:defRPr/>
            </a:lvl1pPr>
          </a:lstStyle>
          <a:p>
            <a:pPr lvl="0"/>
            <a:r>
              <a:rPr lang="en-US" dirty="0"/>
              <a:t>Area for diagram/chart</a:t>
            </a:r>
            <a:endParaRPr lang="en-GB" dirty="0"/>
          </a:p>
        </p:txBody>
      </p:sp>
      <p:sp>
        <p:nvSpPr>
          <p:cNvPr id="4" name="Title 3">
            <a:extLst>
              <a:ext uri="{FF2B5EF4-FFF2-40B4-BE49-F238E27FC236}">
                <a16:creationId xmlns:a16="http://schemas.microsoft.com/office/drawing/2014/main" id="{81C028A4-1CB4-EB71-790E-1C2A8CEDAED4}"/>
              </a:ext>
            </a:extLst>
          </p:cNvPr>
          <p:cNvSpPr>
            <a:spLocks noGrp="1"/>
          </p:cNvSpPr>
          <p:nvPr>
            <p:ph type="title"/>
          </p:nvPr>
        </p:nvSpPr>
        <p:spPr>
          <a:xfrm>
            <a:off x="450000" y="701874"/>
            <a:ext cx="3520338" cy="715669"/>
          </a:xfrm>
        </p:spPr>
        <p:txBody>
          <a:bodyPr/>
          <a:lstStyle/>
          <a:p>
            <a:r>
              <a:rPr lang="en-US"/>
              <a:t>Click to edit Master title style</a:t>
            </a:r>
            <a:endParaRPr lang="en-GB" dirty="0"/>
          </a:p>
        </p:txBody>
      </p:sp>
    </p:spTree>
    <p:extLst>
      <p:ext uri="{BB962C8B-B14F-4D97-AF65-F5344CB8AC3E}">
        <p14:creationId xmlns:p14="http://schemas.microsoft.com/office/powerpoint/2010/main" val="79754890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3_Clea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A52833-39E6-9C79-CAB3-DC23900DC75F}"/>
              </a:ext>
            </a:extLst>
          </p:cNvPr>
          <p:cNvSpPr>
            <a:spLocks noGrp="1"/>
          </p:cNvSpPr>
          <p:nvPr>
            <p:ph type="pic" sz="quarter" idx="10"/>
          </p:nvPr>
        </p:nvSpPr>
        <p:spPr>
          <a:xfrm>
            <a:off x="1990724" y="0"/>
            <a:ext cx="10205810" cy="6858000"/>
          </a:xfrm>
          <a:custGeom>
            <a:avLst/>
            <a:gdLst>
              <a:gd name="connsiteX0" fmla="*/ 6858000 w 10205810"/>
              <a:gd name="connsiteY0" fmla="*/ 0 h 6858000"/>
              <a:gd name="connsiteX1" fmla="*/ 10205810 w 10205810"/>
              <a:gd name="connsiteY1" fmla="*/ 0 h 6858000"/>
              <a:gd name="connsiteX2" fmla="*/ 10205810 w 10205810"/>
              <a:gd name="connsiteY2" fmla="*/ 6858000 h 6858000"/>
              <a:gd name="connsiteX3" fmla="*/ 0 w 102058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05810" h="6858000">
                <a:moveTo>
                  <a:pt x="6858000" y="0"/>
                </a:moveTo>
                <a:lnTo>
                  <a:pt x="10205810" y="0"/>
                </a:lnTo>
                <a:lnTo>
                  <a:pt x="10205810" y="6858000"/>
                </a:lnTo>
                <a:lnTo>
                  <a:pt x="0" y="6858000"/>
                </a:lnTo>
                <a:close/>
              </a:path>
            </a:pathLst>
          </a:custGeom>
          <a:pattFill prst="ltUpDiag">
            <a:fgClr>
              <a:schemeClr val="bg1">
                <a:lumMod val="85000"/>
              </a:schemeClr>
            </a:fgClr>
            <a:bgClr>
              <a:schemeClr val="bg1"/>
            </a:bgClr>
          </a:pattFill>
        </p:spPr>
        <p:txBody>
          <a:bodyPr wrap="square" bIns="2880000" anchor="b">
            <a:noAutofit/>
          </a:bodyPr>
          <a:lstStyle>
            <a:lvl1pPr algn="ctr">
              <a:defRPr sz="1600" b="1"/>
            </a:lvl1pPr>
          </a:lstStyle>
          <a:p>
            <a:r>
              <a:rPr lang="en-US"/>
              <a:t>Click icon to add picture</a:t>
            </a:r>
            <a:endParaRPr lang="en-GB" dirty="0"/>
          </a:p>
        </p:txBody>
      </p:sp>
      <p:sp>
        <p:nvSpPr>
          <p:cNvPr id="2" name="Title 1">
            <a:extLst>
              <a:ext uri="{FF2B5EF4-FFF2-40B4-BE49-F238E27FC236}">
                <a16:creationId xmlns:a16="http://schemas.microsoft.com/office/drawing/2014/main" id="{C18B1008-691B-2905-EF01-F1E5DA88F07C}"/>
              </a:ext>
            </a:extLst>
          </p:cNvPr>
          <p:cNvSpPr>
            <a:spLocks noGrp="1"/>
          </p:cNvSpPr>
          <p:nvPr>
            <p:ph type="title"/>
          </p:nvPr>
        </p:nvSpPr>
        <p:spPr>
          <a:xfrm>
            <a:off x="450000" y="701874"/>
            <a:ext cx="6255600" cy="715669"/>
          </a:xfrm>
        </p:spPr>
        <p:txBody>
          <a:bodyPr/>
          <a:lstStyle/>
          <a:p>
            <a:r>
              <a:rPr lang="en-US"/>
              <a:t>Click to edit Master title style</a:t>
            </a:r>
            <a:endParaRPr lang="en-GB"/>
          </a:p>
        </p:txBody>
      </p:sp>
      <p:sp>
        <p:nvSpPr>
          <p:cNvPr id="3" name="Classification">
            <a:extLst>
              <a:ext uri="{FF2B5EF4-FFF2-40B4-BE49-F238E27FC236}">
                <a16:creationId xmlns:a16="http://schemas.microsoft.com/office/drawing/2014/main" id="{ECD6FAED-FE49-D7A6-F947-84218F633A50}"/>
              </a:ext>
              <a:ext uri="{C183D7F6-B498-43B3-948B-1728B52AA6E4}">
                <adec:decorative xmlns:adec="http://schemas.microsoft.com/office/drawing/2017/decorative" val="1"/>
              </a:ext>
            </a:extLst>
          </p:cNvPr>
          <p:cNvSpPr txBox="1">
            <a:spLocks/>
          </p:cNvSpPr>
          <p:nvPr/>
        </p:nvSpPr>
        <p:spPr>
          <a:xfrm>
            <a:off x="440938" y="6251108"/>
            <a:ext cx="154026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pic>
        <p:nvPicPr>
          <p:cNvPr id="4" name="Graphic 3">
            <a:extLst>
              <a:ext uri="{FF2B5EF4-FFF2-40B4-BE49-F238E27FC236}">
                <a16:creationId xmlns:a16="http://schemas.microsoft.com/office/drawing/2014/main" id="{18563C0F-140E-C44F-13AA-9936BA1F62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52309621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12001" y="331098"/>
            <a:ext cx="8957556" cy="1121783"/>
          </a:xfrm>
        </p:spPr>
        <p:txBody>
          <a:bodyPr anchor="t">
            <a:noAutofit/>
          </a:bodyPr>
          <a:lstStyle>
            <a:lvl1pPr marL="0" indent="0">
              <a:spcBef>
                <a:spcPts val="0"/>
              </a:spcBef>
              <a:spcAft>
                <a:spcPts val="0"/>
              </a:spcAft>
              <a:buNone/>
              <a:defRPr sz="3600" b="1" cap="none" baseline="0">
                <a:solidFill>
                  <a:schemeClr val="tx1"/>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266442060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STY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p:nvPr>
        </p:nvSpPr>
        <p:spPr>
          <a:xfrm>
            <a:off x="432000" y="1350000"/>
            <a:ext cx="5391605" cy="1549106"/>
          </a:xfrm>
        </p:spPr>
        <p:txBody>
          <a:bodyPr/>
          <a:lstStyle>
            <a:lvl1pPr>
              <a:defRPr sz="4800" cap="all" baseline="0">
                <a:solidFill>
                  <a:schemeClr val="bg1"/>
                </a:solidFill>
                <a:latin typeface="+mj-lt"/>
              </a:defRPr>
            </a:lvl1pPr>
          </a:lstStyle>
          <a:p>
            <a:r>
              <a:rPr lang="en-US"/>
              <a:t>Click to edit Master title style</a:t>
            </a:r>
            <a:endParaRPr lang="en-GB" dirty="0"/>
          </a:p>
        </p:txBody>
      </p:sp>
      <p:sp>
        <p:nvSpPr>
          <p:cNvPr id="7" name="Picture Placeholder 6">
            <a:extLst>
              <a:ext uri="{FF2B5EF4-FFF2-40B4-BE49-F238E27FC236}">
                <a16:creationId xmlns:a16="http://schemas.microsoft.com/office/drawing/2014/main" id="{67F8163F-D370-5C4C-500A-7D576C590BB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dirty="0"/>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6" name="Text Placeholder 16">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132000"/>
            <a:ext cx="4038600" cy="1274763"/>
          </a:xfrm>
        </p:spPr>
        <p:txBody>
          <a:bodyPr/>
          <a:lstStyle>
            <a:lvl1pPr>
              <a:defRPr sz="2400">
                <a:solidFill>
                  <a:schemeClr val="bg1"/>
                </a:solidFill>
              </a:defRPr>
            </a:lvl1pPr>
            <a:lvl2pPr marL="0" indent="0">
              <a:buNone/>
              <a:defRPr/>
            </a:lvl2pPr>
          </a:lstStyle>
          <a:p>
            <a:pPr lvl="0"/>
            <a:r>
              <a:rPr lang="en-US" dirty="0"/>
              <a:t>Optional additional information</a:t>
            </a:r>
          </a:p>
        </p:txBody>
      </p:sp>
      <p:pic>
        <p:nvPicPr>
          <p:cNvPr id="3" name="Graphic 2">
            <a:extLst>
              <a:ext uri="{FF2B5EF4-FFF2-40B4-BE49-F238E27FC236}">
                <a16:creationId xmlns:a16="http://schemas.microsoft.com/office/drawing/2014/main" id="{CB989213-36EC-3BE4-A381-B024813F744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17950891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3 Column Imag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408762"/>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
        <p:nvSpPr>
          <p:cNvPr id="3" name="Title 2">
            <a:extLst>
              <a:ext uri="{FF2B5EF4-FFF2-40B4-BE49-F238E27FC236}">
                <a16:creationId xmlns:a16="http://schemas.microsoft.com/office/drawing/2014/main" id="{32B9E85F-2228-4296-9E12-3F1F7ABD5ACD}"/>
              </a:ext>
            </a:extLst>
          </p:cNvPr>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2635879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Text &amp; Visu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a:xfrm>
            <a:off x="407988" y="6213176"/>
            <a:ext cx="413543" cy="396875"/>
          </a:xfrm>
          <a:prstGeom prst="rect">
            <a:avLst/>
          </a:prstGeom>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en-US" dirty="0"/>
              <a:t>TITLE OF THE SLIDE</a:t>
            </a:r>
            <a:br>
              <a:rPr lang="en-US" dirty="0"/>
            </a:br>
            <a:r>
              <a:rPr lang="en-US" dirty="0"/>
              <a:t>Two lines</a:t>
            </a:r>
            <a:br>
              <a:rPr lang="en-US" dirty="0"/>
            </a:br>
            <a:r>
              <a:rPr lang="en-US" dirty="0"/>
              <a:t>or three</a:t>
            </a:r>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3520398798"/>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5AB7A-375D-48FE-84D0-A2C33887F53D}" type="slidenum">
              <a:rPr lang="en-US" smtClean="0"/>
              <a:t>‹#›</a:t>
            </a:fld>
            <a:endParaRPr lang="en-US"/>
          </a:p>
        </p:txBody>
      </p:sp>
    </p:spTree>
    <p:extLst>
      <p:ext uri="{BB962C8B-B14F-4D97-AF65-F5344CB8AC3E}">
        <p14:creationId xmlns:p14="http://schemas.microsoft.com/office/powerpoint/2010/main" val="401996628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47260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STY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en-US"/>
              <a:t>Click to edit Master title style</a:t>
            </a:r>
            <a:endParaRPr lang="en-GB" dirty="0"/>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1" name="Text Placeholder 9">
            <a:extLst>
              <a:ext uri="{FF2B5EF4-FFF2-40B4-BE49-F238E27FC236}">
                <a16:creationId xmlns:a16="http://schemas.microsoft.com/office/drawing/2014/main" id="{7066FE41-55CD-1D44-7ED7-B1E742AF1832}"/>
              </a:ext>
            </a:extLst>
          </p:cNvPr>
          <p:cNvSpPr>
            <a:spLocks noGrp="1"/>
          </p:cNvSpPr>
          <p:nvPr>
            <p:ph type="body" sz="quarter" idx="10" hasCustomPrompt="1"/>
          </p:nvPr>
        </p:nvSpPr>
        <p:spPr>
          <a:xfrm>
            <a:off x="9148762" y="1032463"/>
            <a:ext cx="2600325" cy="1820863"/>
          </a:xfrm>
        </p:spPr>
        <p:txBody>
          <a:bodyPr/>
          <a:lstStyle>
            <a:lvl1pPr algn="ctr">
              <a:lnSpc>
                <a:spcPct val="100000"/>
              </a:lnSpc>
              <a:spcBef>
                <a:spcPts val="0"/>
              </a:spcBef>
              <a:spcAft>
                <a:spcPts val="0"/>
              </a:spcAft>
              <a:defRPr sz="11700" b="1">
                <a:solidFill>
                  <a:schemeClr val="bg1"/>
                </a:solidFill>
              </a:defRPr>
            </a:lvl1pPr>
          </a:lstStyle>
          <a:p>
            <a:pPr lvl="0"/>
            <a:r>
              <a:rPr lang="en-US" dirty="0"/>
              <a:t>##</a:t>
            </a:r>
          </a:p>
        </p:txBody>
      </p:sp>
      <p:sp>
        <p:nvSpPr>
          <p:cNvPr id="17" name="Text Placeholder 16">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p:spPr>
        <p:txBody>
          <a:bodyPr/>
          <a:lstStyle>
            <a:lvl1pPr>
              <a:defRPr sz="2400">
                <a:solidFill>
                  <a:schemeClr val="bg1"/>
                </a:solidFill>
              </a:defRPr>
            </a:lvl1pPr>
            <a:lvl2pPr marL="0" indent="0">
              <a:buNone/>
              <a:defRPr/>
            </a:lvl2pPr>
          </a:lstStyle>
          <a:p>
            <a:pPr lvl="0"/>
            <a:r>
              <a:rPr lang="en-US" dirty="0"/>
              <a:t>Optional additional information</a:t>
            </a:r>
          </a:p>
        </p:txBody>
      </p:sp>
      <p:sp>
        <p:nvSpPr>
          <p:cNvPr id="7" name="Right Triangle 6">
            <a:extLst>
              <a:ext uri="{FF2B5EF4-FFF2-40B4-BE49-F238E27FC236}">
                <a16:creationId xmlns:a16="http://schemas.microsoft.com/office/drawing/2014/main" id="{C7953FA7-7CC9-EFDA-292B-AD4EE8BF2312}"/>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4" name="TextBox 13">
            <a:extLst>
              <a:ext uri="{FF2B5EF4-FFF2-40B4-BE49-F238E27FC236}">
                <a16:creationId xmlns:a16="http://schemas.microsoft.com/office/drawing/2014/main" id="{8D1FC277-A24A-127A-0091-6B28965A6A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16" name="Classification">
            <a:extLst>
              <a:ext uri="{FF2B5EF4-FFF2-40B4-BE49-F238E27FC236}">
                <a16:creationId xmlns:a16="http://schemas.microsoft.com/office/drawing/2014/main" id="{F7612056-C83D-6D6F-29E4-738CDFF485C6}"/>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pic>
        <p:nvPicPr>
          <p:cNvPr id="4" name="Graphic 3">
            <a:extLst>
              <a:ext uri="{FF2B5EF4-FFF2-40B4-BE49-F238E27FC236}">
                <a16:creationId xmlns:a16="http://schemas.microsoft.com/office/drawing/2014/main" id="{9A734190-E147-6525-06DF-CBE67A8F570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95269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STYLE 3">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2B650A8-9C21-DC86-F471-38B40FC6D582}"/>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sz="1800"/>
            </a:lvl1pPr>
          </a:lstStyle>
          <a:p>
            <a:pPr lvl="0" algn="ctr"/>
            <a:r>
              <a:rPr lang="en-GB" dirty="0"/>
              <a:t>Click icon to insert image</a:t>
            </a:r>
          </a:p>
        </p:txBody>
      </p:sp>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dirty="0"/>
              <a:t>CLICK TO EDIT MASTER TITLE STYLE</a:t>
            </a:r>
            <a:endParaRPr lang="en-GB" dirty="0"/>
          </a:p>
        </p:txBody>
      </p:sp>
      <p:sp>
        <p:nvSpPr>
          <p:cNvPr id="3" name="Text Placeholder 16">
            <a:extLst>
              <a:ext uri="{FF2B5EF4-FFF2-40B4-BE49-F238E27FC236}">
                <a16:creationId xmlns:a16="http://schemas.microsoft.com/office/drawing/2014/main" id="{291164C1-FFDE-EA90-BDBC-A8ECC8F00D0B}"/>
              </a:ext>
            </a:extLst>
          </p:cNvPr>
          <p:cNvSpPr>
            <a:spLocks noGrp="1"/>
          </p:cNvSpPr>
          <p:nvPr>
            <p:ph type="body" sz="quarter" idx="12" hasCustomPrompt="1"/>
          </p:nvPr>
        </p:nvSpPr>
        <p:spPr>
          <a:xfrm>
            <a:off x="431800" y="3494989"/>
            <a:ext cx="4720771" cy="1274763"/>
          </a:xfrm>
        </p:spPr>
        <p:txBody>
          <a:bodyPr/>
          <a:lstStyle>
            <a:lvl1pPr>
              <a:defRPr sz="2400">
                <a:solidFill>
                  <a:schemeClr val="bg1"/>
                </a:solidFill>
              </a:defRPr>
            </a:lvl1pPr>
            <a:lvl2pPr marL="0" indent="0">
              <a:buNone/>
              <a:defRPr/>
            </a:lvl2pPr>
          </a:lstStyle>
          <a:p>
            <a:pPr lvl="0"/>
            <a:r>
              <a:rPr lang="en-US" dirty="0"/>
              <a:t>Optional additional information</a:t>
            </a:r>
          </a:p>
        </p:txBody>
      </p:sp>
      <p:pic>
        <p:nvPicPr>
          <p:cNvPr id="4" name="Graphic 3">
            <a:extLst>
              <a:ext uri="{FF2B5EF4-FFF2-40B4-BE49-F238E27FC236}">
                <a16:creationId xmlns:a16="http://schemas.microsoft.com/office/drawing/2014/main" id="{A69ABB24-E19C-5E01-8FCE-03686B2781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71867411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ngle column layou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p:spPr>
        <p:txBody>
          <a:bodyPr numCol="1" spcCol="288000">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2" name="Title 1">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Single column layout</a:t>
            </a:r>
            <a:endParaRPr lang="en-GB" dirty="0"/>
          </a:p>
        </p:txBody>
      </p:sp>
    </p:spTree>
    <p:extLst>
      <p:ext uri="{BB962C8B-B14F-4D97-AF65-F5344CB8AC3E}">
        <p14:creationId xmlns:p14="http://schemas.microsoft.com/office/powerpoint/2010/main" val="321227258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nging box title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715669"/>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02609920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nging box titl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715669"/>
          </a:xfrm>
        </p:spPr>
        <p:txBody>
          <a:bodyPr/>
          <a:lstStyle>
            <a:lvl1pPr>
              <a:defRPr>
                <a:solidFill>
                  <a:schemeClr val="bg1"/>
                </a:solidFill>
              </a:defRPr>
            </a:lvl1pPr>
          </a:lstStyle>
          <a:p>
            <a:r>
              <a:rPr lang="en-US"/>
              <a:t>Click to edit Master title style</a:t>
            </a:r>
            <a:endParaRPr lang="en-GB" dirty="0"/>
          </a:p>
        </p:txBody>
      </p:sp>
      <p:sp>
        <p:nvSpPr>
          <p:cNvPr id="3" name="Text Placeholder 3">
            <a:extLst>
              <a:ext uri="{FF2B5EF4-FFF2-40B4-BE49-F238E27FC236}">
                <a16:creationId xmlns:a16="http://schemas.microsoft.com/office/drawing/2014/main" id="{A73E53EB-3CF7-23AB-A106-C20DD2520CBC}"/>
              </a:ext>
            </a:extLst>
          </p:cNvPr>
          <p:cNvSpPr>
            <a:spLocks noGrp="1"/>
          </p:cNvSpPr>
          <p:nvPr>
            <p:ph type="body" sz="quarter" idx="10"/>
          </p:nvPr>
        </p:nvSpPr>
        <p:spPr>
          <a:xfrm>
            <a:off x="4332288" y="701675"/>
            <a:ext cx="7416800" cy="4959350"/>
          </a:xfrm>
        </p:spPr>
        <p:txBody>
          <a:bodyPr numCol="1" spcCol="288000"/>
          <a:lstStyle>
            <a:lvl1pPr>
              <a:lnSpc>
                <a:spcPct val="120000"/>
              </a:lnSpc>
              <a:spcBef>
                <a:spcPts val="400"/>
              </a:spcBef>
              <a:spcAft>
                <a:spcPts val="400"/>
              </a:spcAft>
              <a:defRPr sz="2400"/>
            </a:lvl1pPr>
            <a:lvl2pPr>
              <a:lnSpc>
                <a:spcPct val="120000"/>
              </a:lnSpc>
              <a:spcBef>
                <a:spcPts val="400"/>
              </a:spcBef>
              <a:spcAft>
                <a:spcPts val="400"/>
              </a:spcAft>
              <a:defRPr sz="2400"/>
            </a:lvl2pPr>
            <a:lvl3pPr>
              <a:lnSpc>
                <a:spcPct val="120000"/>
              </a:lnSpc>
              <a:spcBef>
                <a:spcPts val="400"/>
              </a:spcBef>
              <a:spcAft>
                <a:spcPts val="400"/>
              </a:spcAft>
              <a:defRPr sz="2400"/>
            </a:lvl3pPr>
            <a:lvl4pPr>
              <a:lnSpc>
                <a:spcPct val="120000"/>
              </a:lnSpc>
              <a:spcBef>
                <a:spcPts val="400"/>
              </a:spcBef>
              <a:spcAft>
                <a:spcPts val="400"/>
              </a:spcAft>
              <a:defRPr sz="2400"/>
            </a:lvl4pPr>
            <a:lvl5pPr>
              <a:lnSpc>
                <a:spcPct val="120000"/>
              </a:lnSpc>
              <a:spcBef>
                <a:spcPts val="400"/>
              </a:spcBef>
              <a:spcAft>
                <a:spcPts val="400"/>
              </a:spcAft>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5049581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images_3_summaries">
    <p:bg>
      <p:bgPr>
        <a:solidFill>
          <a:schemeClr val="accent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7598694-721D-C499-32B8-2559553463B9}"/>
              </a:ext>
              <a:ext uri="{C183D7F6-B498-43B3-948B-1728B52AA6E4}">
                <adec:decorative xmlns:adec="http://schemas.microsoft.com/office/drawing/2017/decorative" val="0"/>
              </a:ext>
            </a:extLst>
          </p:cNvPr>
          <p:cNvSpPr>
            <a:spLocks noGrp="1"/>
          </p:cNvSpPr>
          <p:nvPr>
            <p:ph type="pic" sz="quarter" idx="21" hasCustomPrompt="1"/>
          </p:nvPr>
        </p:nvSpPr>
        <p:spPr>
          <a:xfrm>
            <a:off x="450000"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dirty="0"/>
              <a:t>Insert image here</a:t>
            </a:r>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4113075"/>
            <a:ext cx="3524400" cy="1835288"/>
          </a:xfrm>
        </p:spPr>
        <p:txBody>
          <a:bodyPr>
            <a:noAutofit/>
          </a:bodyPr>
          <a:lstStyle>
            <a:lvl1pPr>
              <a:spcBef>
                <a:spcPts val="400"/>
              </a:spcBef>
              <a:defRPr sz="2000">
                <a:solidFill>
                  <a:schemeClr val="bg1"/>
                </a:solidFill>
              </a:defRPr>
            </a:lvl1pPr>
            <a:lvl2pPr>
              <a:spcBef>
                <a:spcPts val="400"/>
              </a:spcBef>
              <a:defRPr sz="2000">
                <a:solidFill>
                  <a:schemeClr val="bg1"/>
                </a:solidFill>
              </a:defRPr>
            </a:lvl2pPr>
            <a:lvl3pPr>
              <a:spcBef>
                <a:spcPts val="400"/>
              </a:spcBef>
              <a:defRPr sz="20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2z</a:t>
            </a:r>
          </a:p>
        </p:txBody>
      </p:sp>
      <p:sp>
        <p:nvSpPr>
          <p:cNvPr id="26" name="Picture Placeholder 25">
            <a:extLst>
              <a:ext uri="{FF2B5EF4-FFF2-40B4-BE49-F238E27FC236}">
                <a16:creationId xmlns:a16="http://schemas.microsoft.com/office/drawing/2014/main" id="{D497C279-EB05-83B6-CAFE-F19E9494173D}"/>
              </a:ext>
              <a:ext uri="{C183D7F6-B498-43B3-948B-1728B52AA6E4}">
                <adec:decorative xmlns:adec="http://schemas.microsoft.com/office/drawing/2017/decorative" val="0"/>
              </a:ext>
            </a:extLst>
          </p:cNvPr>
          <p:cNvSpPr>
            <a:spLocks noGrp="1"/>
          </p:cNvSpPr>
          <p:nvPr>
            <p:ph type="pic" sz="quarter" idx="22" hasCustomPrompt="1"/>
          </p:nvPr>
        </p:nvSpPr>
        <p:spPr>
          <a:xfrm>
            <a:off x="4336915"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dirty="0"/>
              <a:t>Insert image here</a:t>
            </a:r>
          </a:p>
        </p:txBody>
      </p:sp>
      <p:sp>
        <p:nvSpPr>
          <p:cNvPr id="15" name="Placeholder 2">
            <a:extLst>
              <a:ext uri="{FF2B5EF4-FFF2-40B4-BE49-F238E27FC236}">
                <a16:creationId xmlns:a16="http://schemas.microsoft.com/office/drawing/2014/main" id="{2D6D46A2-3813-48AC-B44F-11FED09C9607}"/>
              </a:ext>
            </a:extLst>
          </p:cNvPr>
          <p:cNvSpPr>
            <a:spLocks noGrp="1"/>
          </p:cNvSpPr>
          <p:nvPr>
            <p:ph idx="24" hasCustomPrompt="1"/>
          </p:nvPr>
        </p:nvSpPr>
        <p:spPr>
          <a:xfrm>
            <a:off x="4336840" y="4113075"/>
            <a:ext cx="3524400" cy="1835288"/>
          </a:xfrm>
        </p:spPr>
        <p:txBody>
          <a:bodyPr>
            <a:noAutofit/>
          </a:bodyPr>
          <a:lstStyle>
            <a:lvl1pPr>
              <a:spcBef>
                <a:spcPts val="400"/>
              </a:spcBef>
              <a:defRPr sz="2000">
                <a:solidFill>
                  <a:schemeClr val="bg1"/>
                </a:solidFill>
              </a:defRPr>
            </a:lvl1pPr>
            <a:lvl2pPr>
              <a:spcBef>
                <a:spcPts val="400"/>
              </a:spcBef>
              <a:defRPr sz="2000">
                <a:solidFill>
                  <a:schemeClr val="bg1"/>
                </a:solidFill>
              </a:defRPr>
            </a:lvl2pPr>
            <a:lvl3pPr>
              <a:spcBef>
                <a:spcPts val="400"/>
              </a:spcBef>
              <a:defRPr sz="20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27" name="Picture Placeholder 26">
            <a:extLst>
              <a:ext uri="{FF2B5EF4-FFF2-40B4-BE49-F238E27FC236}">
                <a16:creationId xmlns:a16="http://schemas.microsoft.com/office/drawing/2014/main" id="{436747DF-926E-3B9F-54BC-14918175083E}"/>
              </a:ext>
              <a:ext uri="{C183D7F6-B498-43B3-948B-1728B52AA6E4}">
                <adec:decorative xmlns:adec="http://schemas.microsoft.com/office/drawing/2017/decorative" val="0"/>
              </a:ext>
            </a:extLst>
          </p:cNvPr>
          <p:cNvSpPr>
            <a:spLocks noGrp="1"/>
          </p:cNvSpPr>
          <p:nvPr>
            <p:ph type="pic" sz="quarter" idx="23" hasCustomPrompt="1"/>
          </p:nvPr>
        </p:nvSpPr>
        <p:spPr>
          <a:xfrm>
            <a:off x="8224838"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dirty="0"/>
              <a:t>Insert image here</a:t>
            </a:r>
          </a:p>
        </p:txBody>
      </p:sp>
      <p:sp>
        <p:nvSpPr>
          <p:cNvPr id="16" name="Placeholder 3">
            <a:extLst>
              <a:ext uri="{FF2B5EF4-FFF2-40B4-BE49-F238E27FC236}">
                <a16:creationId xmlns:a16="http://schemas.microsoft.com/office/drawing/2014/main" id="{912710EB-D5BC-4555-8C11-D849D8A58199}"/>
              </a:ext>
            </a:extLst>
          </p:cNvPr>
          <p:cNvSpPr>
            <a:spLocks noGrp="1"/>
          </p:cNvSpPr>
          <p:nvPr>
            <p:ph idx="25" hasCustomPrompt="1"/>
          </p:nvPr>
        </p:nvSpPr>
        <p:spPr>
          <a:xfrm>
            <a:off x="8224838" y="4113075"/>
            <a:ext cx="3524400" cy="1835288"/>
          </a:xfrm>
        </p:spPr>
        <p:txBody>
          <a:bodyPr>
            <a:noAutofit/>
          </a:bodyPr>
          <a:lstStyle>
            <a:lvl1pPr>
              <a:spcBef>
                <a:spcPts val="400"/>
              </a:spcBef>
              <a:defRPr sz="2000">
                <a:solidFill>
                  <a:schemeClr val="bg1"/>
                </a:solidFill>
              </a:defRPr>
            </a:lvl1pPr>
            <a:lvl2pPr>
              <a:spcBef>
                <a:spcPts val="400"/>
              </a:spcBef>
              <a:defRPr sz="2000">
                <a:solidFill>
                  <a:schemeClr val="bg1"/>
                </a:solidFill>
              </a:defRPr>
            </a:lvl2pPr>
            <a:lvl3pPr>
              <a:spcBef>
                <a:spcPts val="400"/>
              </a:spcBef>
              <a:defRPr sz="20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2" name="Title 1">
            <a:extLst>
              <a:ext uri="{FF2B5EF4-FFF2-40B4-BE49-F238E27FC236}">
                <a16:creationId xmlns:a16="http://schemas.microsoft.com/office/drawing/2014/main" id="{B9379921-B222-AEF2-4C24-F79AEBA1BF8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TextBox 17">
            <a:extLst>
              <a:ext uri="{FF2B5EF4-FFF2-40B4-BE49-F238E27FC236}">
                <a16:creationId xmlns:a16="http://schemas.microsoft.com/office/drawing/2014/main" id="{CDC93700-768F-F0BD-FFA2-5E2889AAB11B}"/>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sp>
        <p:nvSpPr>
          <p:cNvPr id="4" name="Classification">
            <a:extLst>
              <a:ext uri="{FF2B5EF4-FFF2-40B4-BE49-F238E27FC236}">
                <a16:creationId xmlns:a16="http://schemas.microsoft.com/office/drawing/2014/main" id="{7BC3E079-CD4E-AFD3-AEB4-D1848C22C062}"/>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pic>
        <p:nvPicPr>
          <p:cNvPr id="5" name="Graphic 4">
            <a:extLst>
              <a:ext uri="{FF2B5EF4-FFF2-40B4-BE49-F238E27FC236}">
                <a16:creationId xmlns:a16="http://schemas.microsoft.com/office/drawing/2014/main" id="{C5D40D82-A955-EDFD-14F8-9814CC1A2FC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84972825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50000" y="701874"/>
            <a:ext cx="11299088" cy="715669"/>
          </a:xfrm>
          <a:prstGeom prst="rect">
            <a:avLst/>
          </a:prstGeom>
        </p:spPr>
        <p:txBody>
          <a:bodyPr vert="horz" wrap="square" lIns="0" tIns="0" rIns="0" bIns="0" rtlCol="0" anchor="t">
            <a:noAutofit/>
          </a:bodyPr>
          <a:lstStyle/>
          <a:p>
            <a:r>
              <a:rPr lang="en-GB" dirty="0"/>
              <a:t>Short slide title</a:t>
            </a:r>
          </a:p>
        </p:txBody>
      </p:sp>
      <p:sp>
        <p:nvSpPr>
          <p:cNvPr id="3" name="Placeholder">
            <a:extLst>
              <a:ext uri="{FF2B5EF4-FFF2-40B4-BE49-F238E27FC236}">
                <a16:creationId xmlns:a16="http://schemas.microsoft.com/office/drawing/2014/main" id="{41F54BE0-878D-4EDE-9290-206FC15489D4}"/>
              </a:ext>
            </a:extLst>
          </p:cNvPr>
          <p:cNvSpPr>
            <a:spLocks noGrp="1"/>
          </p:cNvSpPr>
          <p:nvPr>
            <p:ph type="body" idx="1"/>
          </p:nvPr>
        </p:nvSpPr>
        <p:spPr>
          <a:xfrm>
            <a:off x="450000" y="1808163"/>
            <a:ext cx="11299088" cy="3852862"/>
          </a:xfrm>
          <a:prstGeom prst="rect">
            <a:avLst/>
          </a:prstGeom>
        </p:spPr>
        <p:txBody>
          <a:bodyPr vert="horz" lIns="0" tIns="0" rIns="0" bIns="0" rtlCol="0">
            <a:noAutofit/>
          </a:bodyPr>
          <a:lstStyle/>
          <a:p>
            <a:pPr lvl="0"/>
            <a:r>
              <a:rPr lang="en-GB" dirty="0"/>
              <a:t>Click to change the text styles on the slide master</a:t>
            </a:r>
          </a:p>
          <a:p>
            <a:pPr lvl="1"/>
            <a:r>
              <a:rPr lang="en-GB" dirty="0"/>
              <a:t>Text level 1</a:t>
            </a:r>
          </a:p>
          <a:p>
            <a:pPr lvl="2"/>
            <a:r>
              <a:rPr lang="en-GB" dirty="0"/>
              <a:t>Text level 2</a:t>
            </a:r>
          </a:p>
        </p:txBody>
      </p:sp>
      <p:sp>
        <p:nvSpPr>
          <p:cNvPr id="96" name="TextBox 95">
            <a:extLst>
              <a:ext uri="{FF2B5EF4-FFF2-40B4-BE49-F238E27FC236}">
                <a16:creationId xmlns:a16="http://schemas.microsoft.com/office/drawing/2014/main" id="{A19EB2BF-21C7-DA01-6AAC-8D446BDFC72B}"/>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sp>
        <p:nvSpPr>
          <p:cNvPr id="6" name="Classification">
            <a:extLst>
              <a:ext uri="{FF2B5EF4-FFF2-40B4-BE49-F238E27FC236}">
                <a16:creationId xmlns:a16="http://schemas.microsoft.com/office/drawing/2014/main" id="{5145A4F0-7D5B-0FE6-3F2E-55FC068D8DC1}"/>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2025</a:t>
            </a:r>
          </a:p>
        </p:txBody>
      </p:sp>
      <p:pic>
        <p:nvPicPr>
          <p:cNvPr id="5" name="Graphic 4">
            <a:extLst>
              <a:ext uri="{FF2B5EF4-FFF2-40B4-BE49-F238E27FC236}">
                <a16:creationId xmlns:a16="http://schemas.microsoft.com/office/drawing/2014/main" id="{C35A0280-8C44-680A-5832-A13F49641EEF}"/>
              </a:ext>
              <a:ext uri="{C183D7F6-B498-43B3-948B-1728B52AA6E4}">
                <adec:decorative xmlns:adec="http://schemas.microsoft.com/office/drawing/2017/decorative" val="1"/>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11263361" y="6173519"/>
            <a:ext cx="492637" cy="446920"/>
          </a:xfrm>
          <a:prstGeom prst="rect">
            <a:avLst/>
          </a:prstGeom>
        </p:spPr>
      </p:pic>
      <p:pic>
        <p:nvPicPr>
          <p:cNvPr id="4" name="Revision_img_OK" descr="A picture containing object, clock&#10;&#10;Description automatically generated" hidden="1">
            <a:extLst>
              <a:ext uri="{FF2B5EF4-FFF2-40B4-BE49-F238E27FC236}">
                <a16:creationId xmlns:a16="http://schemas.microsoft.com/office/drawing/2014/main" id="{C1C9F1AB-25AE-B2AC-F7FF-B64D36D91FD3}"/>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0922000" y="127000"/>
            <a:ext cx="720000" cy="720000"/>
          </a:xfrm>
          <a:prstGeom prst="rect">
            <a:avLst/>
          </a:prstGeom>
        </p:spPr>
      </p:pic>
      <p:pic>
        <p:nvPicPr>
          <p:cNvPr id="7" name="Revision_img_REV" descr="A picture containing object, clock&#10;&#10;Description automatically generated" hidden="1">
            <a:extLst>
              <a:ext uri="{FF2B5EF4-FFF2-40B4-BE49-F238E27FC236}">
                <a16:creationId xmlns:a16="http://schemas.microsoft.com/office/drawing/2014/main" id="{4E66EB79-D6CC-61F8-03BC-BABDDFB64688}"/>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10922000" y="127000"/>
            <a:ext cx="720000" cy="720000"/>
          </a:xfrm>
          <a:prstGeom prst="rect">
            <a:avLst/>
          </a:prstGeom>
        </p:spPr>
      </p:pic>
      <p:pic>
        <p:nvPicPr>
          <p:cNvPr id="8" name="Revision_img_PEND" descr="A close up of a clock&#10;&#10;Description automatically generated" hidden="1">
            <a:extLst>
              <a:ext uri="{FF2B5EF4-FFF2-40B4-BE49-F238E27FC236}">
                <a16:creationId xmlns:a16="http://schemas.microsoft.com/office/drawing/2014/main" id="{06AB6DBF-AC7A-02EE-5A8C-E7C2FD054014}"/>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10922000" y="127000"/>
            <a:ext cx="720000" cy="720000"/>
          </a:xfrm>
          <a:prstGeom prst="rect">
            <a:avLst/>
          </a:prstGeom>
        </p:spPr>
      </p:pic>
      <p:graphicFrame>
        <p:nvGraphicFramePr>
          <p:cNvPr id="9" name="IpsosToolbar_Briefing_Slide" hidden="1">
            <a:extLst>
              <a:ext uri="{FF2B5EF4-FFF2-40B4-BE49-F238E27FC236}">
                <a16:creationId xmlns:a16="http://schemas.microsoft.com/office/drawing/2014/main" id="{59DE3041-D1D5-FE9A-8826-AD9FCB1D0472}"/>
              </a:ext>
            </a:extLst>
          </p:cNvPr>
          <p:cNvGraphicFramePr>
            <a:graphicFrameLocks noGrp="1"/>
          </p:cNvGraphicFramePr>
          <p:nvPr userDrawn="1">
            <p:extLst>
              <p:ext uri="{D42A27DB-BD31-4B8C-83A1-F6EECF244321}">
                <p14:modId xmlns:p14="http://schemas.microsoft.com/office/powerpoint/2010/main" val="2770589221"/>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0" name="IpsosToolbar_Briefing_General" hidden="1">
            <a:extLst>
              <a:ext uri="{FF2B5EF4-FFF2-40B4-BE49-F238E27FC236}">
                <a16:creationId xmlns:a16="http://schemas.microsoft.com/office/drawing/2014/main" id="{593FA0F5-5F18-133A-4BA6-0A02FFBF754D}"/>
              </a:ext>
            </a:extLst>
          </p:cNvPr>
          <p:cNvGraphicFramePr>
            <a:graphicFrameLocks noGrp="1"/>
          </p:cNvGraphicFramePr>
          <p:nvPr userDrawn="1">
            <p:extLst>
              <p:ext uri="{D42A27DB-BD31-4B8C-83A1-F6EECF244321}">
                <p14:modId xmlns:p14="http://schemas.microsoft.com/office/powerpoint/2010/main" val="1606922955"/>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2152739482"/>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418" r:id="rId3"/>
    <p:sldLayoutId id="2147484398" r:id="rId4"/>
    <p:sldLayoutId id="2147484396" r:id="rId5"/>
    <p:sldLayoutId id="2147484402" r:id="rId6"/>
    <p:sldLayoutId id="2147484408" r:id="rId7"/>
    <p:sldLayoutId id="2147484444"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9" r:id="rId18"/>
    <p:sldLayoutId id="2147484421" r:id="rId19"/>
    <p:sldLayoutId id="2147484422" r:id="rId20"/>
    <p:sldLayoutId id="2147484423" r:id="rId21"/>
    <p:sldLayoutId id="2147484424" r:id="rId22"/>
    <p:sldLayoutId id="2147484426" r:id="rId23"/>
    <p:sldLayoutId id="2147484431" r:id="rId24"/>
    <p:sldLayoutId id="2147484433" r:id="rId25"/>
    <p:sldLayoutId id="2147484434" r:id="rId26"/>
    <p:sldLayoutId id="2147484435" r:id="rId27"/>
    <p:sldLayoutId id="2147484436" r:id="rId28"/>
    <p:sldLayoutId id="2147484449" r:id="rId29"/>
    <p:sldLayoutId id="2147484450" r:id="rId30"/>
    <p:sldLayoutId id="2147484451" r:id="rId31"/>
    <p:sldLayoutId id="2147484452" r:id="rId32"/>
    <p:sldLayoutId id="2147484454" r:id="rId33"/>
  </p:sldLayoutIdLst>
  <p:hf hdr="0" ftr="0" dt="0"/>
  <p:txStyles>
    <p:titleStyle>
      <a:lvl1pPr algn="l" defTabSz="914400" rtl="0" eaLnBrk="1" latinLnBrk="0" hangingPunct="1">
        <a:lnSpc>
          <a:spcPct val="90000"/>
        </a:lnSpc>
        <a:spcBef>
          <a:spcPct val="0"/>
        </a:spcBef>
        <a:buNone/>
        <a:defRPr sz="36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2400" b="0" kern="1200">
          <a:solidFill>
            <a:schemeClr val="tx1"/>
          </a:solidFill>
          <a:latin typeface="+mn-lt"/>
          <a:ea typeface="+mn-ea"/>
          <a:cs typeface="+mn-cs"/>
        </a:defRPr>
      </a:lvl1pPr>
      <a:lvl2pPr marL="266700" indent="-266700" algn="l" defTabSz="914400" rtl="0" eaLnBrk="1" latinLnBrk="0" hangingPunct="1">
        <a:lnSpc>
          <a:spcPct val="115000"/>
        </a:lnSpc>
        <a:spcBef>
          <a:spcPts val="400"/>
        </a:spcBef>
        <a:spcAft>
          <a:spcPts val="400"/>
        </a:spcAft>
        <a:buSzPct val="100000"/>
        <a:buFont typeface="Barlow" panose="020B0604020202020204" pitchFamily="34" charset="0"/>
        <a:buChar char="•"/>
        <a:defRPr sz="2400" kern="1200">
          <a:solidFill>
            <a:schemeClr val="tx1"/>
          </a:solidFill>
          <a:latin typeface="+mn-lt"/>
          <a:ea typeface="+mn-ea"/>
          <a:cs typeface="+mn-cs"/>
        </a:defRPr>
      </a:lvl2pPr>
      <a:lvl3pPr marL="630238" indent="-260350" algn="l" defTabSz="914400" rtl="0" eaLnBrk="1" latinLnBrk="0" hangingPunct="1">
        <a:lnSpc>
          <a:spcPct val="115000"/>
        </a:lnSpc>
        <a:spcBef>
          <a:spcPts val="400"/>
        </a:spcBef>
        <a:spcAft>
          <a:spcPts val="400"/>
        </a:spcAft>
        <a:buFont typeface="Barlow" panose="020B0604020202020204" pitchFamily="34" charset="0"/>
        <a:buChar char="‒"/>
        <a:defRPr sz="2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Barlow"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Barlow"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436">
          <p15:clr>
            <a:srgbClr val="9FCC3B"/>
          </p15:clr>
        </p15:guide>
        <p15:guide id="23" pos="279">
          <p15:clr>
            <a:srgbClr val="9FCC3B"/>
          </p15:clr>
        </p15:guide>
        <p15:guide id="24" pos="7401">
          <p15:clr>
            <a:srgbClr val="9FCC3B"/>
          </p15:clr>
        </p15:guide>
        <p15:guide id="25" pos="2509">
          <p15:clr>
            <a:srgbClr val="5ACBF0"/>
          </p15:clr>
        </p15:guide>
        <p15:guide id="26" pos="2729" userDrawn="1">
          <p15:clr>
            <a:srgbClr val="5ACBF0"/>
          </p15:clr>
        </p15:guide>
        <p15:guide id="30" pos="4951" userDrawn="1">
          <p15:clr>
            <a:srgbClr val="5ACBF0"/>
          </p15:clr>
        </p15:guide>
        <p15:guide id="31" pos="5178" userDrawn="1">
          <p15:clr>
            <a:srgbClr val="5ACBF0"/>
          </p15:clr>
        </p15:guide>
        <p15:guide id="35" orient="horz" pos="3747">
          <p15:clr>
            <a:srgbClr val="9FCC3B"/>
          </p15:clr>
        </p15:guide>
        <p15:guide id="36" orient="horz" pos="3884">
          <p15:clr>
            <a:srgbClr val="000000"/>
          </p15:clr>
        </p15:guide>
        <p15:guide id="38" orient="horz" pos="913">
          <p15:clr>
            <a:srgbClr val="C35EA4"/>
          </p15:clr>
        </p15:guide>
        <p15:guide id="39" orient="horz" pos="1139">
          <p15:clr>
            <a:srgbClr val="5ACBF0"/>
          </p15:clr>
        </p15:guide>
        <p15:guide id="41" pos="1916">
          <p15:clr>
            <a:srgbClr val="F26B43"/>
          </p15:clr>
        </p15:guide>
        <p15:guide id="42" pos="2114">
          <p15:clr>
            <a:srgbClr val="F26B43"/>
          </p15:clr>
        </p15:guide>
        <p15:guide id="43" pos="3942">
          <p15:clr>
            <a:srgbClr val="F26B43"/>
          </p15:clr>
        </p15:guide>
        <p15:guide id="45" pos="3747">
          <p15:clr>
            <a:srgbClr val="F26B43"/>
          </p15:clr>
        </p15:guide>
        <p15:guide id="46" pos="5574">
          <p15:clr>
            <a:srgbClr val="F26B43"/>
          </p15:clr>
        </p15:guide>
        <p15:guide id="47" pos="5763">
          <p15:clr>
            <a:srgbClr val="F26B43"/>
          </p15:clr>
        </p15:guide>
        <p15:guide id="48" orient="horz" pos="142">
          <p15:clr>
            <a:srgbClr val="000000"/>
          </p15:clr>
        </p15:guide>
        <p15:guide id="49" orient="horz" pos="3566">
          <p15:clr>
            <a:srgbClr val="5ACBF0"/>
          </p15:clr>
        </p15:guide>
        <p15:guide id="50" orient="horz" pos="4166">
          <p15:clr>
            <a:srgbClr val="000000"/>
          </p15:clr>
        </p15:guide>
        <p15:guide id="51" pos="140">
          <p15:clr>
            <a:srgbClr val="000000"/>
          </p15:clr>
        </p15:guide>
        <p15:guide id="52" pos="7537">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D455DA22-A3EC-03B6-4265-094F25A31A62}"/>
              </a:ext>
            </a:extLst>
          </p:cNvPr>
          <p:cNvSpPr>
            <a:spLocks noGrp="1"/>
          </p:cNvSpPr>
          <p:nvPr>
            <p:ph type="title"/>
          </p:nvPr>
        </p:nvSpPr>
        <p:spPr>
          <a:xfrm>
            <a:off x="440938" y="820200"/>
            <a:ext cx="5791000" cy="293706"/>
          </a:xfrm>
        </p:spPr>
        <p:txBody>
          <a:bodyPr/>
          <a:lstStyle/>
          <a:p>
            <a:r>
              <a:rPr lang="nb-NO" sz="2000" dirty="0"/>
              <a:t>Rapport</a:t>
            </a:r>
            <a:br>
              <a:rPr lang="nb-NO" sz="5400" dirty="0"/>
            </a:br>
            <a:r>
              <a:rPr lang="nb-NO" sz="3600" dirty="0">
                <a:solidFill>
                  <a:schemeClr val="accent2">
                    <a:lumMod val="40000"/>
                    <a:lumOff val="60000"/>
                  </a:schemeClr>
                </a:solidFill>
                <a:latin typeface="Barlow Black" panose="020F0502020204030204" pitchFamily="2" charset="0"/>
              </a:rPr>
              <a:t>Undersøkelse om rydding av naturen og om bruk av portalen Rydde</a:t>
            </a:r>
            <a:br>
              <a:rPr lang="en-US" sz="3600" dirty="0">
                <a:solidFill>
                  <a:schemeClr val="tx1"/>
                </a:solidFill>
                <a:latin typeface="Arial Nova Light" panose="020B0304020202020204" pitchFamily="34" charset="0"/>
              </a:rPr>
            </a:br>
            <a:endParaRPr lang="nb-NO" sz="16600" dirty="0"/>
          </a:p>
        </p:txBody>
      </p:sp>
      <p:pic>
        <p:nvPicPr>
          <p:cNvPr id="26" name="Picture Placeholder 25">
            <a:extLst>
              <a:ext uri="{FF2B5EF4-FFF2-40B4-BE49-F238E27FC236}">
                <a16:creationId xmlns:a16="http://schemas.microsoft.com/office/drawing/2014/main" id="{43899F91-6EED-D3BE-9183-0DD7809097D0}"/>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27767" b="27767"/>
          <a:stretch/>
        </p:blipFill>
        <p:spPr>
          <a:xfrm>
            <a:off x="1905000" y="0"/>
            <a:ext cx="10300263" cy="6870700"/>
          </a:xfrm>
        </p:spPr>
      </p:pic>
      <p:sp>
        <p:nvSpPr>
          <p:cNvPr id="16" name="Title 1">
            <a:extLst>
              <a:ext uri="{FF2B5EF4-FFF2-40B4-BE49-F238E27FC236}">
                <a16:creationId xmlns:a16="http://schemas.microsoft.com/office/drawing/2014/main" id="{D2C4906E-F7A3-758E-28CC-09640A042420}"/>
              </a:ext>
              <a:ext uri="{C183D7F6-B498-43B3-948B-1728B52AA6E4}">
                <adec:decorative xmlns:adec="http://schemas.microsoft.com/office/drawing/2017/decorative" val="1"/>
              </a:ext>
            </a:extLst>
          </p:cNvPr>
          <p:cNvSpPr txBox="1">
            <a:spLocks/>
          </p:cNvSpPr>
          <p:nvPr/>
        </p:nvSpPr>
        <p:spPr>
          <a:xfrm>
            <a:off x="430555" y="1477508"/>
            <a:ext cx="5039969" cy="2012945"/>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endParaRPr lang="en-GB" sz="4800" dirty="0">
              <a:solidFill>
                <a:schemeClr val="bg1"/>
              </a:solidFill>
              <a:latin typeface="+mj-lt"/>
              <a:ea typeface="Roboto Condensed Black" panose="02000000000000000000" pitchFamily="2" charset="0"/>
            </a:endParaRPr>
          </a:p>
        </p:txBody>
      </p:sp>
      <p:sp>
        <p:nvSpPr>
          <p:cNvPr id="11" name="Right Triangle 10">
            <a:extLst>
              <a:ext uri="{FF2B5EF4-FFF2-40B4-BE49-F238E27FC236}">
                <a16:creationId xmlns:a16="http://schemas.microsoft.com/office/drawing/2014/main" id="{E8C2CACD-E824-DE3B-60FE-427B751999B5}"/>
              </a:ext>
              <a:ext uri="{C183D7F6-B498-43B3-948B-1728B52AA6E4}">
                <adec:decorative xmlns:adec="http://schemas.microsoft.com/office/drawing/2017/decorative" val="1"/>
              </a:ext>
            </a:extLst>
          </p:cNvPr>
          <p:cNvSpPr/>
          <p:nvPr/>
        </p:nvSpPr>
        <p:spPr>
          <a:xfrm rot="16200000">
            <a:off x="8661370" y="3324649"/>
            <a:ext cx="3492560" cy="359409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dirty="0" err="1">
              <a:solidFill>
                <a:schemeClr val="tx1"/>
              </a:solidFill>
            </a:endParaRPr>
          </a:p>
        </p:txBody>
      </p:sp>
      <p:sp>
        <p:nvSpPr>
          <p:cNvPr id="7" name="Freeform: Shape 6">
            <a:extLst>
              <a:ext uri="{FF2B5EF4-FFF2-40B4-BE49-F238E27FC236}">
                <a16:creationId xmlns:a16="http://schemas.microsoft.com/office/drawing/2014/main" id="{A6BD1784-F3A1-1046-21F9-8FEFED56EE96}"/>
              </a:ext>
              <a:ext uri="{C183D7F6-B498-43B3-948B-1728B52AA6E4}">
                <adec:decorative xmlns:adec="http://schemas.microsoft.com/office/drawing/2017/decorative" val="1"/>
              </a:ext>
            </a:extLst>
          </p:cNvPr>
          <p:cNvSpPr/>
          <p:nvPr/>
        </p:nvSpPr>
        <p:spPr>
          <a:xfrm rot="18900000">
            <a:off x="6141078" y="431596"/>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9" name="Freeform: Shape 8">
            <a:extLst>
              <a:ext uri="{FF2B5EF4-FFF2-40B4-BE49-F238E27FC236}">
                <a16:creationId xmlns:a16="http://schemas.microsoft.com/office/drawing/2014/main" id="{CEC544CE-DA48-E496-5DA5-4BEDD3E45634}"/>
              </a:ext>
              <a:ext uri="{C183D7F6-B498-43B3-948B-1728B52AA6E4}">
                <adec:decorative xmlns:adec="http://schemas.microsoft.com/office/drawing/2017/decorative" val="1"/>
              </a:ext>
            </a:extLst>
          </p:cNvPr>
          <p:cNvSpPr/>
          <p:nvPr/>
        </p:nvSpPr>
        <p:spPr>
          <a:xfrm rot="8100000">
            <a:off x="7671449" y="5576008"/>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pic>
        <p:nvPicPr>
          <p:cNvPr id="17" name="Graphic 16">
            <a:extLst>
              <a:ext uri="{FF2B5EF4-FFF2-40B4-BE49-F238E27FC236}">
                <a16:creationId xmlns:a16="http://schemas.microsoft.com/office/drawing/2014/main" id="{D511BE57-AA86-95D5-DC14-C5A80DC3797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8116" y="6111964"/>
            <a:ext cx="492637" cy="446920"/>
          </a:xfrm>
          <a:prstGeom prst="rect">
            <a:avLst/>
          </a:prstGeom>
        </p:spPr>
      </p:pic>
      <p:sp>
        <p:nvSpPr>
          <p:cNvPr id="4" name="Plassholder for tekst 3">
            <a:extLst>
              <a:ext uri="{FF2B5EF4-FFF2-40B4-BE49-F238E27FC236}">
                <a16:creationId xmlns:a16="http://schemas.microsoft.com/office/drawing/2014/main" id="{29717FE1-EDF5-F3ED-3150-F305DC915EFE}"/>
              </a:ext>
            </a:extLst>
          </p:cNvPr>
          <p:cNvSpPr>
            <a:spLocks noGrp="1"/>
          </p:cNvSpPr>
          <p:nvPr>
            <p:ph type="body" sz="quarter" idx="12"/>
          </p:nvPr>
        </p:nvSpPr>
        <p:spPr>
          <a:xfrm>
            <a:off x="430555" y="3674883"/>
            <a:ext cx="4666901" cy="1274763"/>
          </a:xfrm>
        </p:spPr>
        <p:txBody>
          <a:bodyPr/>
          <a:lstStyle/>
          <a:p>
            <a:r>
              <a:rPr lang="nb-NO" sz="1600" b="1" dirty="0">
                <a:solidFill>
                  <a:schemeClr val="bg1">
                    <a:lumMod val="85000"/>
                  </a:schemeClr>
                </a:solidFill>
              </a:rPr>
              <a:t>Utarbeidet for  Hold Norge Rent</a:t>
            </a:r>
            <a:endParaRPr lang="nb-NO" sz="1600" dirty="0">
              <a:solidFill>
                <a:schemeClr val="bg1">
                  <a:lumMod val="85000"/>
                </a:schemeClr>
              </a:solidFill>
            </a:endParaRPr>
          </a:p>
          <a:p>
            <a:r>
              <a:rPr lang="nb-NO" sz="1600" b="1" dirty="0">
                <a:solidFill>
                  <a:schemeClr val="bg1">
                    <a:lumMod val="85000"/>
                  </a:schemeClr>
                </a:solidFill>
              </a:rPr>
              <a:t>Desember 2025</a:t>
            </a:r>
          </a:p>
          <a:p>
            <a:endParaRPr lang="en-US" dirty="0"/>
          </a:p>
        </p:txBody>
      </p:sp>
      <p:pic>
        <p:nvPicPr>
          <p:cNvPr id="3" name="Bilde 7">
            <a:extLst>
              <a:ext uri="{FF2B5EF4-FFF2-40B4-BE49-F238E27FC236}">
                <a16:creationId xmlns:a16="http://schemas.microsoft.com/office/drawing/2014/main" id="{5CFB1033-A53A-7D4C-5D88-0A12C68ED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38" y="6111964"/>
            <a:ext cx="628746" cy="446920"/>
          </a:xfrm>
          <a:prstGeom prst="rect">
            <a:avLst/>
          </a:prstGeom>
        </p:spPr>
      </p:pic>
    </p:spTree>
    <p:extLst>
      <p:ext uri="{BB962C8B-B14F-4D97-AF65-F5344CB8AC3E}">
        <p14:creationId xmlns:p14="http://schemas.microsoft.com/office/powerpoint/2010/main" val="323990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610474" y="2013773"/>
            <a:ext cx="3848101" cy="311067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843337" y="2237388"/>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Var det i egen regi eller i regi av andre sist gang du ryddet i naturen? </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3789968913"/>
              </p:ext>
            </p:extLst>
          </p:nvPr>
        </p:nvGraphicFramePr>
        <p:xfrm>
          <a:off x="535123" y="1893929"/>
          <a:ext cx="6659775" cy="3710458"/>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2" y="1329010"/>
            <a:ext cx="7846877" cy="246221"/>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Har ryddet i 2025 (13%) / 2024 (11%) / 2023 (13%) / 2022 (18%) / 2021 (13%)</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772400" y="2547517"/>
            <a:ext cx="3643098" cy="2246769"/>
          </a:xfrm>
          <a:prstGeom prst="rect">
            <a:avLst/>
          </a:prstGeom>
          <a:noFill/>
        </p:spPr>
        <p:txBody>
          <a:bodyPr wrap="square" rtlCol="0">
            <a:spAutoFit/>
          </a:bodyPr>
          <a:lstStyle/>
          <a:p>
            <a:r>
              <a:rPr lang="nb-NO" sz="1400" dirty="0"/>
              <a:t>Det blir stadig flere som svarer at de ryddet i naturen i regi av andre, og færre som svarer at de ryddet i egen regi. I år er det 40% som ryddet i naturen i egen regi, mot 56% i 2021.</a:t>
            </a:r>
          </a:p>
          <a:p>
            <a:endParaRPr lang="nb-NO" sz="1400" dirty="0"/>
          </a:p>
          <a:p>
            <a:r>
              <a:rPr lang="nb-NO" sz="1400" dirty="0"/>
              <a:t>Også her har vi kun 145 intervju i basen. Dette er likevel en signifikant utvikling når vi ser det over tid (men ikke bare mellom de to siste årene).</a:t>
            </a:r>
          </a:p>
          <a:p>
            <a:endParaRPr lang="nb-NO" sz="1400" dirty="0"/>
          </a:p>
        </p:txBody>
      </p:sp>
    </p:spTree>
    <p:extLst>
      <p:ext uri="{BB962C8B-B14F-4D97-AF65-F5344CB8AC3E}">
        <p14:creationId xmlns:p14="http://schemas.microsoft.com/office/powerpoint/2010/main" val="22046723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637929" y="1957067"/>
            <a:ext cx="3899647" cy="291076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964155" y="2114543"/>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Hvilke av følgende plasser ryddet du sist gang du ryddet i naturen?</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3930373111"/>
              </p:ext>
            </p:extLst>
          </p:nvPr>
        </p:nvGraphicFramePr>
        <p:xfrm>
          <a:off x="535123" y="1573161"/>
          <a:ext cx="6659775" cy="5014451"/>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3" y="1329010"/>
            <a:ext cx="7532552" cy="246221"/>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Har ryddet i 2025 (13%) 2024 (11%) / 2023 (13%) / 2022 (18%) / 2021 (13%)</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903243" y="2440067"/>
            <a:ext cx="3507709" cy="2246769"/>
          </a:xfrm>
          <a:prstGeom prst="rect">
            <a:avLst/>
          </a:prstGeom>
          <a:noFill/>
        </p:spPr>
        <p:txBody>
          <a:bodyPr wrap="square" rtlCol="0">
            <a:spAutoFit/>
          </a:bodyPr>
          <a:lstStyle/>
          <a:p>
            <a:r>
              <a:rPr lang="nb-NO" sz="1400" dirty="0"/>
              <a:t>I likhet med tidligere, er de mest vanlige områder å rydde, langs kysten (57%) og i eget nærmiljø (41%). </a:t>
            </a:r>
          </a:p>
          <a:p>
            <a:endParaRPr lang="nb-NO" sz="1400" dirty="0"/>
          </a:p>
          <a:p>
            <a:r>
              <a:rPr lang="nb-NO" sz="1400" dirty="0"/>
              <a:t>Mens rydding langs kysten har justert seg litt ned siste året (5 p.p.), har rydding i nærmiljøet økt (med 2 p.p.). Men vi kan ikke si noe sikkert om dette er reelle endringer pga. få intervju  (145 stk.).</a:t>
            </a:r>
          </a:p>
          <a:p>
            <a:endParaRPr lang="nb-NO" sz="1400" dirty="0"/>
          </a:p>
        </p:txBody>
      </p:sp>
    </p:spTree>
    <p:extLst>
      <p:ext uri="{BB962C8B-B14F-4D97-AF65-F5344CB8AC3E}">
        <p14:creationId xmlns:p14="http://schemas.microsoft.com/office/powerpoint/2010/main" val="23025299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ollysfiltrering gjennom skogsmark">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3"/>
          <a:srcRect l="15645" r="15645"/>
          <a:stretch/>
        </p:blipFill>
        <p:spPr>
          <a:xfrm>
            <a:off x="5123891" y="1"/>
            <a:ext cx="7068110" cy="6858000"/>
          </a:xfrm>
          <a:effectLst>
            <a:softEdge rad="292100"/>
          </a:effectLst>
        </p:spPr>
      </p:pic>
      <p:sp>
        <p:nvSpPr>
          <p:cNvPr id="2" name="Espace réservé du contenu 12">
            <a:extLst>
              <a:ext uri="{FF2B5EF4-FFF2-40B4-BE49-F238E27FC236}">
                <a16:creationId xmlns:a16="http://schemas.microsoft.com/office/drawing/2014/main" id="{6542610D-FAAC-BD88-67E6-077755DBAC7B}"/>
              </a:ext>
            </a:extLst>
          </p:cNvPr>
          <p:cNvSpPr txBox="1">
            <a:spLocks/>
          </p:cNvSpPr>
          <p:nvPr/>
        </p:nvSpPr>
        <p:spPr>
          <a:xfrm>
            <a:off x="924690" y="4476327"/>
            <a:ext cx="3167978" cy="1171438"/>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r>
              <a:rPr lang="nb-NO" sz="1600" dirty="0"/>
              <a:t>Også de som aldri har deltatt i ryddeaksjoner i naturen, oppgir som grunn at de ikke har hørt om ryddeaksjoner i sitt område. </a:t>
            </a:r>
          </a:p>
        </p:txBody>
      </p:sp>
      <p:sp>
        <p:nvSpPr>
          <p:cNvPr id="4" name="Titre 11">
            <a:extLst>
              <a:ext uri="{FF2B5EF4-FFF2-40B4-BE49-F238E27FC236}">
                <a16:creationId xmlns:a16="http://schemas.microsoft.com/office/drawing/2014/main" id="{71B5C11E-41C0-AAC0-523F-644058D9CED2}"/>
              </a:ext>
            </a:extLst>
          </p:cNvPr>
          <p:cNvSpPr txBox="1">
            <a:spLocks/>
          </p:cNvSpPr>
          <p:nvPr/>
        </p:nvSpPr>
        <p:spPr>
          <a:xfrm>
            <a:off x="938343" y="509267"/>
            <a:ext cx="3275149"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Grunner til at man ikke deltar i ryddeaksjoner</a:t>
            </a:r>
          </a:p>
        </p:txBody>
      </p:sp>
      <p:sp>
        <p:nvSpPr>
          <p:cNvPr id="9" name="TextBox 8">
            <a:extLst>
              <a:ext uri="{FF2B5EF4-FFF2-40B4-BE49-F238E27FC236}">
                <a16:creationId xmlns:a16="http://schemas.microsoft.com/office/drawing/2014/main" id="{C8B7C6E6-57F4-DE59-8D25-09566E557D4F}"/>
              </a:ext>
            </a:extLst>
          </p:cNvPr>
          <p:cNvSpPr txBox="1"/>
          <p:nvPr/>
        </p:nvSpPr>
        <p:spPr>
          <a:xfrm>
            <a:off x="692608" y="2320091"/>
            <a:ext cx="3766613" cy="1962076"/>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br>
            <a:r>
              <a:rPr kumimoji="0" lang="nb-NO" sz="19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av de som har ryddet tidligere, Men ikke i år, oppgir som grunn </a:t>
            </a:r>
            <a:r>
              <a:rPr lang="nb-NO" sz="1900" cap="all" spc="120" dirty="0">
                <a:solidFill>
                  <a:schemeClr val="accent6"/>
                </a:solidFill>
                <a:latin typeface="Arial Nova Light" panose="020B0304020202020204" pitchFamily="34" charset="0"/>
                <a:cs typeface="Calibri Light" panose="020F0302020204030204" pitchFamily="34" charset="0"/>
              </a:rPr>
              <a:t>at</a:t>
            </a:r>
            <a:r>
              <a:rPr kumimoji="0" lang="nb-NO" sz="19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 de ikke visste om </a:t>
            </a:r>
            <a:r>
              <a:rPr lang="nb-NO" sz="1900" cap="all" spc="120" dirty="0">
                <a:solidFill>
                  <a:schemeClr val="accent6"/>
                </a:solidFill>
                <a:latin typeface="Arial Nova Light" panose="020B0304020202020204" pitchFamily="34" charset="0"/>
                <a:cs typeface="Calibri Light" panose="020F0302020204030204" pitchFamily="34" charset="0"/>
              </a:rPr>
              <a:t>ryddeaksjoner i sitt området</a:t>
            </a:r>
            <a:r>
              <a:rPr lang="nb-NO" sz="2000" cap="all" spc="120" dirty="0">
                <a:solidFill>
                  <a:schemeClr val="accent6"/>
                </a:solidFill>
                <a:latin typeface="Arial Nova Light" panose="020B0304020202020204" pitchFamily="34" charset="0"/>
                <a:cs typeface="Calibri Light" panose="020F0302020204030204" pitchFamily="34" charset="0"/>
              </a:rPr>
              <a:t>. </a:t>
            </a:r>
            <a:endPar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endParaRPr>
          </a:p>
        </p:txBody>
      </p:sp>
      <p:sp>
        <p:nvSpPr>
          <p:cNvPr id="3" name="Titre 11">
            <a:extLst>
              <a:ext uri="{FF2B5EF4-FFF2-40B4-BE49-F238E27FC236}">
                <a16:creationId xmlns:a16="http://schemas.microsoft.com/office/drawing/2014/main" id="{A38A4FE6-60CB-81A2-D949-DFF78A4A6AD8}"/>
              </a:ext>
            </a:extLst>
          </p:cNvPr>
          <p:cNvSpPr txBox="1">
            <a:spLocks/>
          </p:cNvSpPr>
          <p:nvPr/>
        </p:nvSpPr>
        <p:spPr>
          <a:xfrm>
            <a:off x="778486" y="1779919"/>
            <a:ext cx="3594861" cy="425451"/>
          </a:xfrm>
          <a:prstGeom prst="rect">
            <a:avLst/>
          </a:prstGeom>
          <a:solidFill>
            <a:schemeClr val="bg1"/>
          </a:solid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lvl="0" algn="ctr">
              <a:defRPr/>
            </a:pPr>
            <a:r>
              <a:rPr kumimoji="0" lang="nb-NO" sz="62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rPr>
              <a:t>55%</a:t>
            </a:r>
          </a:p>
        </p:txBody>
      </p:sp>
    </p:spTree>
    <p:extLst>
      <p:ext uri="{BB962C8B-B14F-4D97-AF65-F5344CB8AC3E}">
        <p14:creationId xmlns:p14="http://schemas.microsoft.com/office/powerpoint/2010/main" val="1384980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449672" y="1468124"/>
            <a:ext cx="4034116" cy="459649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762386" y="1664715"/>
            <a:ext cx="2391142"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44248"/>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Hvorfor deltok du ikke på noen ryddeaksjon i år?</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2720534506"/>
              </p:ext>
            </p:extLst>
          </p:nvPr>
        </p:nvGraphicFramePr>
        <p:xfrm>
          <a:off x="347472" y="1264463"/>
          <a:ext cx="6740538" cy="5164458"/>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2" y="864526"/>
            <a:ext cx="9194093" cy="246221"/>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Ikke deltatt i år, men deltatt tidligere år: 2025 (n=187) / 2024 (n=202) / 2023 (n=124)</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658907" y="1985039"/>
            <a:ext cx="3690199" cy="3970318"/>
          </a:xfrm>
          <a:prstGeom prst="rect">
            <a:avLst/>
          </a:prstGeom>
          <a:noFill/>
        </p:spPr>
        <p:txBody>
          <a:bodyPr wrap="square" rtlCol="0">
            <a:spAutoFit/>
          </a:bodyPr>
          <a:lstStyle/>
          <a:p>
            <a:r>
              <a:rPr lang="nb-NO" sz="1400" dirty="0"/>
              <a:t>Mest vanlige grunn til at de ikke deltok i 2025, var at de ikke var kjent med noen ryddeaksjon i sitt område (55%). Videre er det flere som svarer at de ikke hadde tid/ikke passet (24%) eller at de ikke ble invitert (22%).</a:t>
            </a:r>
          </a:p>
          <a:p>
            <a:endParaRPr lang="nb-NO" sz="1400" dirty="0"/>
          </a:p>
          <a:p>
            <a:r>
              <a:rPr lang="nb-NO" sz="1400" dirty="0"/>
              <a:t> Åpne svar:</a:t>
            </a:r>
          </a:p>
          <a:p>
            <a:r>
              <a:rPr lang="nb-NO" sz="1400" dirty="0"/>
              <a:t>«Ikke vært noen aksjon her, men jeg rydder alltid når jeg er på stranda.»</a:t>
            </a:r>
          </a:p>
          <a:p>
            <a:r>
              <a:rPr lang="nb-NO" sz="1400" dirty="0"/>
              <a:t>«Ikke hjemme»</a:t>
            </a:r>
          </a:p>
          <a:p>
            <a:r>
              <a:rPr lang="nb-NO" sz="1400" dirty="0"/>
              <a:t>«Har aldri deltatt i organisert strandrydding, men eier en strandlinje på 250 m samt en holme på seks mål som jeg rydder jevnlig.»</a:t>
            </a:r>
          </a:p>
          <a:p>
            <a:r>
              <a:rPr lang="nb-NO" sz="1400" dirty="0"/>
              <a:t>«Det var ikke nødvendig»</a:t>
            </a:r>
          </a:p>
          <a:p>
            <a:r>
              <a:rPr lang="nb-NO" sz="1400" dirty="0"/>
              <a:t>«Pleier å bli organisert av arbeidsplass»</a:t>
            </a:r>
          </a:p>
          <a:p>
            <a:r>
              <a:rPr lang="nb-NO" sz="1400" dirty="0"/>
              <a:t>«Ble organisert på skolen min»</a:t>
            </a:r>
          </a:p>
          <a:p>
            <a:r>
              <a:rPr lang="nb-NO" sz="1400" dirty="0"/>
              <a:t>Ellers nevner noen helsemessige årsaker til ikke å være med. </a:t>
            </a:r>
          </a:p>
        </p:txBody>
      </p:sp>
    </p:spTree>
    <p:extLst>
      <p:ext uri="{BB962C8B-B14F-4D97-AF65-F5344CB8AC3E}">
        <p14:creationId xmlns:p14="http://schemas.microsoft.com/office/powerpoint/2010/main" val="36648691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6949440" y="1619162"/>
            <a:ext cx="4608576" cy="454389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232495" y="1849648"/>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2" y="372240"/>
            <a:ext cx="11656877" cy="615397"/>
          </a:xfrm>
        </p:spPr>
        <p:txBody>
          <a:bodyPr>
            <a:noAutofit/>
          </a:bodyPr>
          <a:lstStyle/>
          <a:p>
            <a:r>
              <a:rPr lang="nb-NO" sz="3200" b="0" dirty="0">
                <a:latin typeface="Arial Nova Light" panose="020B0304020202020204" pitchFamily="34" charset="0"/>
                <a:cs typeface="Calibri Light" panose="020F0302020204030204" pitchFamily="34" charset="0"/>
              </a:rPr>
              <a:t>Hvorfor har du aldri deltatt på strandrydding eller ryddeaksjoner? </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3024408717"/>
              </p:ext>
            </p:extLst>
          </p:nvPr>
        </p:nvGraphicFramePr>
        <p:xfrm>
          <a:off x="562823" y="1430973"/>
          <a:ext cx="6329590" cy="487996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2" y="864526"/>
            <a:ext cx="9737881" cy="246221"/>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Ikke deltatt hverken i 2025 eller tidligere (N=884) / (2024 n=1067) / (2023 n=756)</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168896" y="2100525"/>
            <a:ext cx="4315968" cy="3970318"/>
          </a:xfrm>
          <a:prstGeom prst="rect">
            <a:avLst/>
          </a:prstGeom>
          <a:noFill/>
        </p:spPr>
        <p:txBody>
          <a:bodyPr wrap="square" rtlCol="0">
            <a:spAutoFit/>
          </a:bodyPr>
          <a:lstStyle/>
          <a:p>
            <a:r>
              <a:rPr lang="nb-NO" sz="1400" dirty="0"/>
              <a:t>Den mest vanlige grunnen til å aldri ha deltatt på strandrydding/ ryddeaksjoner, er at de aldri har hørt om dette i sitt område (47%). Videre er det flere som svarer at de ikke har blitt invitert (29%) eller ikke har hatt tid/ikke passet (16%). Vi har ingen nevneverdig endring for disse i forhold siden 2023.</a:t>
            </a:r>
          </a:p>
          <a:p>
            <a:endParaRPr lang="nb-NO" sz="1400" dirty="0"/>
          </a:p>
          <a:p>
            <a:r>
              <a:rPr lang="nb-NO" sz="1400" dirty="0"/>
              <a:t>De under 40 år svarer oftere at de aldri har hørt om strandrydding/ ryddeaksjoner i sitt område (60-64%)</a:t>
            </a:r>
          </a:p>
          <a:p>
            <a:endParaRPr lang="nb-NO" sz="1400" dirty="0"/>
          </a:p>
          <a:p>
            <a:r>
              <a:rPr lang="nb-NO" sz="1400" dirty="0"/>
              <a:t>Åpne svar: </a:t>
            </a:r>
          </a:p>
          <a:p>
            <a:r>
              <a:rPr lang="nb-NO" sz="1400" dirty="0"/>
              <a:t>«Bor litt langt fra strender»</a:t>
            </a:r>
          </a:p>
          <a:p>
            <a:r>
              <a:rPr lang="nb-NO" sz="1400" dirty="0"/>
              <a:t>«Rydder hver gang jeg er ute»</a:t>
            </a:r>
          </a:p>
          <a:p>
            <a:r>
              <a:rPr lang="nb-NO" sz="1400" dirty="0"/>
              <a:t>«Jeg visste det fantes, men ikke oppsøkt det aktivt. Bør være flinkere borger enn som så»</a:t>
            </a:r>
          </a:p>
          <a:p>
            <a:r>
              <a:rPr lang="nb-NO" sz="1400" dirty="0"/>
              <a:t>«Her er det gjerne bare flinke skoleelever som gjør sånne aksjoner»</a:t>
            </a:r>
          </a:p>
          <a:p>
            <a:r>
              <a:rPr lang="nb-NO" sz="1400" dirty="0"/>
              <a:t>«Rydder egen strand for søppel og Stillehavsøsters»</a:t>
            </a:r>
          </a:p>
        </p:txBody>
      </p:sp>
    </p:spTree>
    <p:extLst>
      <p:ext uri="{BB962C8B-B14F-4D97-AF65-F5344CB8AC3E}">
        <p14:creationId xmlns:p14="http://schemas.microsoft.com/office/powerpoint/2010/main" val="4586092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3"/>
          <a:srcRect t="17658" b="17658"/>
          <a:stretch/>
        </p:blipFill>
        <p:spPr>
          <a:xfrm>
            <a:off x="5123891" y="1"/>
            <a:ext cx="7068110" cy="6858000"/>
          </a:xfrm>
          <a:effectLst>
            <a:softEdge rad="254000"/>
          </a:effectLst>
        </p:spPr>
      </p:pic>
      <p:sp>
        <p:nvSpPr>
          <p:cNvPr id="2" name="Espace réservé du contenu 12">
            <a:extLst>
              <a:ext uri="{FF2B5EF4-FFF2-40B4-BE49-F238E27FC236}">
                <a16:creationId xmlns:a16="http://schemas.microsoft.com/office/drawing/2014/main" id="{6542610D-FAAC-BD88-67E6-077755DBAC7B}"/>
              </a:ext>
            </a:extLst>
          </p:cNvPr>
          <p:cNvSpPr txBox="1">
            <a:spLocks/>
          </p:cNvSpPr>
          <p:nvPr/>
        </p:nvSpPr>
        <p:spPr>
          <a:xfrm>
            <a:off x="1013020" y="4129750"/>
            <a:ext cx="2967824" cy="1966198"/>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r>
              <a:rPr lang="nb-NO" dirty="0"/>
              <a:t>Andelen som kjenner til verktøyet har gått signifikant ned siden 2022, men er på samme nivå som de to foregående årene</a:t>
            </a:r>
            <a:endParaRPr lang="nb-NO" sz="1600" dirty="0"/>
          </a:p>
        </p:txBody>
      </p:sp>
      <p:sp>
        <p:nvSpPr>
          <p:cNvPr id="4" name="Titre 11">
            <a:extLst>
              <a:ext uri="{FF2B5EF4-FFF2-40B4-BE49-F238E27FC236}">
                <a16:creationId xmlns:a16="http://schemas.microsoft.com/office/drawing/2014/main" id="{71B5C11E-41C0-AAC0-523F-644058D9CED2}"/>
              </a:ext>
            </a:extLst>
          </p:cNvPr>
          <p:cNvSpPr txBox="1">
            <a:spLocks/>
          </p:cNvSpPr>
          <p:nvPr/>
        </p:nvSpPr>
        <p:spPr>
          <a:xfrm>
            <a:off x="938343" y="509267"/>
            <a:ext cx="3275149"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Kjennskap til portalen rydde</a:t>
            </a:r>
          </a:p>
        </p:txBody>
      </p:sp>
      <p:sp>
        <p:nvSpPr>
          <p:cNvPr id="9" name="TextBox 8">
            <a:extLst>
              <a:ext uri="{FF2B5EF4-FFF2-40B4-BE49-F238E27FC236}">
                <a16:creationId xmlns:a16="http://schemas.microsoft.com/office/drawing/2014/main" id="{C8B7C6E6-57F4-DE59-8D25-09566E557D4F}"/>
              </a:ext>
            </a:extLst>
          </p:cNvPr>
          <p:cNvSpPr txBox="1"/>
          <p:nvPr/>
        </p:nvSpPr>
        <p:spPr>
          <a:xfrm>
            <a:off x="991926" y="2399325"/>
            <a:ext cx="3167979" cy="147732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br>
            <a: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kjenner til </a:t>
            </a:r>
            <a:r>
              <a:rPr kumimoji="0" lang="nb-NO" sz="2000" b="1" i="1"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rydde</a:t>
            </a:r>
            <a: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 et digitalt verktøy for frivillig </a:t>
            </a:r>
          </a:p>
          <a:p>
            <a:pPr marL="0" marR="0" lvl="0" indent="0" algn="ctr" defTabSz="914400" rtl="0" eaLnBrk="1" fontAlgn="auto" latinLnBrk="0" hangingPunct="1">
              <a:lnSpc>
                <a:spcPct val="90000"/>
              </a:lnSpc>
              <a:spcBef>
                <a:spcPct val="0"/>
              </a:spcBef>
              <a:spcAft>
                <a:spcPts val="0"/>
              </a:spcAft>
              <a:buClrTx/>
              <a:buSzTx/>
              <a:buFontTx/>
              <a:buNone/>
              <a:tabLst/>
              <a:defRPr/>
            </a:pPr>
            <a:r>
              <a:rPr lang="nb-NO" sz="2000" cap="all" spc="120" dirty="0">
                <a:solidFill>
                  <a:schemeClr val="accent6"/>
                </a:solidFill>
                <a:latin typeface="Arial Nova Light" panose="020B0304020202020204" pitchFamily="34" charset="0"/>
                <a:cs typeface="Calibri Light" panose="020F0302020204030204" pitchFamily="34" charset="0"/>
              </a:rPr>
              <a:t>opprydding</a:t>
            </a:r>
            <a:endPar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endParaRPr>
          </a:p>
        </p:txBody>
      </p:sp>
      <p:sp>
        <p:nvSpPr>
          <p:cNvPr id="3" name="Titre 11">
            <a:extLst>
              <a:ext uri="{FF2B5EF4-FFF2-40B4-BE49-F238E27FC236}">
                <a16:creationId xmlns:a16="http://schemas.microsoft.com/office/drawing/2014/main" id="{A38A4FE6-60CB-81A2-D949-DFF78A4A6AD8}"/>
              </a:ext>
            </a:extLst>
          </p:cNvPr>
          <p:cNvSpPr txBox="1">
            <a:spLocks/>
          </p:cNvSpPr>
          <p:nvPr/>
        </p:nvSpPr>
        <p:spPr>
          <a:xfrm>
            <a:off x="778486" y="1779919"/>
            <a:ext cx="3594861" cy="425451"/>
          </a:xfrm>
          <a:prstGeom prst="rect">
            <a:avLst/>
          </a:prstGeom>
          <a:solidFill>
            <a:schemeClr val="bg1"/>
          </a:solid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lvl="0" algn="ctr">
              <a:defRPr/>
            </a:pPr>
            <a:r>
              <a:rPr lang="nb-NO" sz="6500" b="1" spc="-150" dirty="0">
                <a:solidFill>
                  <a:schemeClr val="accent6"/>
                </a:solidFill>
                <a:latin typeface="Arial Rounded MT Bold" panose="020F0704030504030204" pitchFamily="34" charset="0"/>
                <a:cs typeface="Calibri Light" panose="020F0302020204030204" pitchFamily="34" charset="0"/>
              </a:rPr>
              <a:t>4</a:t>
            </a:r>
            <a:r>
              <a:rPr kumimoji="0" lang="nb-NO" sz="65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rPr>
              <a:t> %</a:t>
            </a:r>
          </a:p>
        </p:txBody>
      </p:sp>
    </p:spTree>
    <p:extLst>
      <p:ext uri="{BB962C8B-B14F-4D97-AF65-F5344CB8AC3E}">
        <p14:creationId xmlns:p14="http://schemas.microsoft.com/office/powerpoint/2010/main" val="3614698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842863" y="2144605"/>
            <a:ext cx="3521406" cy="276566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184905" y="2405768"/>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Har du hørt om det digitale verktøyet for frivillig opprydding som heter Rydde?</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2112283671"/>
              </p:ext>
            </p:extLst>
          </p:nvPr>
        </p:nvGraphicFramePr>
        <p:xfrm>
          <a:off x="535123" y="1893929"/>
          <a:ext cx="6659775" cy="3680961"/>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8111804" y="2762419"/>
            <a:ext cx="3090902" cy="1815882"/>
          </a:xfrm>
          <a:prstGeom prst="rect">
            <a:avLst/>
          </a:prstGeom>
          <a:noFill/>
        </p:spPr>
        <p:txBody>
          <a:bodyPr wrap="square" rtlCol="0">
            <a:spAutoFit/>
          </a:bodyPr>
          <a:lstStyle/>
          <a:p>
            <a:r>
              <a:rPr lang="nb-NO" sz="1400" dirty="0"/>
              <a:t>Kun 4% av befolkningen kjenner til Rydde som verktøy for registreringer ved ryddeaksjoner. Dette er samme nivå som sist. De første årene vi gjennomførte undersøkelsen, i 2021 og 2022, lå dette noe høyere. </a:t>
            </a:r>
          </a:p>
          <a:p>
            <a:endParaRPr lang="nb-NO" sz="1400" dirty="0"/>
          </a:p>
          <a:p>
            <a:endParaRPr lang="nb-NO" sz="1400" dirty="0"/>
          </a:p>
        </p:txBody>
      </p:sp>
    </p:spTree>
    <p:extLst>
      <p:ext uri="{BB962C8B-B14F-4D97-AF65-F5344CB8AC3E}">
        <p14:creationId xmlns:p14="http://schemas.microsoft.com/office/powerpoint/2010/main" val="241237992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498080" y="2438967"/>
            <a:ext cx="4037499" cy="255236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861187" y="2728902"/>
            <a:ext cx="2295525" cy="215444"/>
          </a:xfrm>
          <a:prstGeom prst="rect">
            <a:avLst/>
          </a:prstGeom>
        </p:spPr>
        <p:txBody>
          <a:bodyPr vert="horz" wrap="square" lIns="0" tIns="0" rIns="0" bIns="0" rtlCol="0">
            <a:spAutoFit/>
          </a:bodyPr>
          <a:lstStyle/>
          <a:p>
            <a:pPr marL="4763"/>
            <a:r>
              <a:rPr lang="nb-NO" sz="14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4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Har du hørt om det digitale verktøyet for frivillig opprydding som heter Rydde?</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2820377662"/>
              </p:ext>
            </p:extLst>
          </p:nvPr>
        </p:nvGraphicFramePr>
        <p:xfrm>
          <a:off x="535123" y="1893929"/>
          <a:ext cx="6048557" cy="354331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772401" y="3041612"/>
            <a:ext cx="3609608" cy="1384995"/>
          </a:xfrm>
          <a:prstGeom prst="rect">
            <a:avLst/>
          </a:prstGeom>
          <a:noFill/>
        </p:spPr>
        <p:txBody>
          <a:bodyPr wrap="square" rtlCol="0">
            <a:spAutoFit/>
          </a:bodyPr>
          <a:lstStyle/>
          <a:p>
            <a:r>
              <a:rPr lang="nb-NO" sz="1400" dirty="0"/>
              <a:t>Det er ingen sammenheng mellom alder og kjennskap til verktøyet.</a:t>
            </a:r>
          </a:p>
          <a:p>
            <a:endParaRPr lang="nb-NO" sz="1400" dirty="0"/>
          </a:p>
          <a:p>
            <a:r>
              <a:rPr lang="nb-NO" sz="1400" dirty="0"/>
              <a:t>I 2023 var kjennskapet høyere blant de yngste, men nå er det lavt i alle aldersgrupper.</a:t>
            </a:r>
          </a:p>
        </p:txBody>
      </p:sp>
    </p:spTree>
    <p:extLst>
      <p:ext uri="{BB962C8B-B14F-4D97-AF65-F5344CB8AC3E}">
        <p14:creationId xmlns:p14="http://schemas.microsoft.com/office/powerpoint/2010/main" val="9201210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som bruker smart telefon">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2"/>
          <a:srcRect l="17598" r="17598"/>
          <a:stretch/>
        </p:blipFill>
        <p:spPr>
          <a:xfrm>
            <a:off x="5123891" y="1"/>
            <a:ext cx="7068110" cy="6858000"/>
          </a:xfrm>
          <a:effectLst>
            <a:softEdge rad="241300"/>
          </a:effectLst>
        </p:spPr>
      </p:pic>
      <p:sp>
        <p:nvSpPr>
          <p:cNvPr id="4" name="Titre 11">
            <a:extLst>
              <a:ext uri="{FF2B5EF4-FFF2-40B4-BE49-F238E27FC236}">
                <a16:creationId xmlns:a16="http://schemas.microsoft.com/office/drawing/2014/main" id="{71B5C11E-41C0-AAC0-523F-644058D9CED2}"/>
              </a:ext>
            </a:extLst>
          </p:cNvPr>
          <p:cNvSpPr txBox="1">
            <a:spLocks/>
          </p:cNvSpPr>
          <p:nvPr/>
        </p:nvSpPr>
        <p:spPr>
          <a:xfrm>
            <a:off x="938343" y="509267"/>
            <a:ext cx="3275149"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Bruk av </a:t>
            </a:r>
            <a:br>
              <a:rPr lang="nb-NO" sz="1800" spc="300" dirty="0">
                <a:solidFill>
                  <a:schemeClr val="accent6">
                    <a:lumMod val="50000"/>
                  </a:schemeClr>
                </a:solidFill>
                <a:latin typeface="Arial Nova Light" panose="020B0304020202020204" pitchFamily="34" charset="0"/>
              </a:rPr>
            </a:br>
            <a:r>
              <a:rPr lang="nb-NO" sz="1800" spc="300" dirty="0">
                <a:solidFill>
                  <a:schemeClr val="accent6">
                    <a:lumMod val="50000"/>
                  </a:schemeClr>
                </a:solidFill>
                <a:latin typeface="Arial Nova Light" panose="020B0304020202020204" pitchFamily="34" charset="0"/>
              </a:rPr>
              <a:t>verktøyet rydde</a:t>
            </a:r>
          </a:p>
        </p:txBody>
      </p:sp>
      <p:sp>
        <p:nvSpPr>
          <p:cNvPr id="9" name="TextBox 8">
            <a:extLst>
              <a:ext uri="{FF2B5EF4-FFF2-40B4-BE49-F238E27FC236}">
                <a16:creationId xmlns:a16="http://schemas.microsoft.com/office/drawing/2014/main" id="{C8B7C6E6-57F4-DE59-8D25-09566E557D4F}"/>
              </a:ext>
            </a:extLst>
          </p:cNvPr>
          <p:cNvSpPr txBox="1"/>
          <p:nvPr/>
        </p:nvSpPr>
        <p:spPr>
          <a:xfrm>
            <a:off x="938342" y="1745495"/>
            <a:ext cx="3167979" cy="2031325"/>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br>
            <a: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Rydde er kun brukt av noen få blant de som har vært med på ryddeaksjoner i naturen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endParaRPr>
          </a:p>
        </p:txBody>
      </p:sp>
    </p:spTree>
    <p:extLst>
      <p:ext uri="{BB962C8B-B14F-4D97-AF65-F5344CB8AC3E}">
        <p14:creationId xmlns:p14="http://schemas.microsoft.com/office/powerpoint/2010/main" val="363489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8189259" y="1524001"/>
            <a:ext cx="3598093" cy="404552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493418" y="1759829"/>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Benyttet du det digitale verktøyet Rydde på minst en av ryddeaksjonene du var med på i år?</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177068375"/>
              </p:ext>
            </p:extLst>
          </p:nvPr>
        </p:nvGraphicFramePr>
        <p:xfrm>
          <a:off x="436800" y="1913593"/>
          <a:ext cx="7035258" cy="3690795"/>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72337" y="1317672"/>
            <a:ext cx="6960830" cy="246221"/>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Har ryddet siste år og har hørt om Rydde (n=21)</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8419353" y="2076922"/>
            <a:ext cx="3026229" cy="3354765"/>
          </a:xfrm>
          <a:prstGeom prst="rect">
            <a:avLst/>
          </a:prstGeom>
          <a:noFill/>
        </p:spPr>
        <p:txBody>
          <a:bodyPr wrap="square" rtlCol="0">
            <a:spAutoFit/>
          </a:bodyPr>
          <a:lstStyle/>
          <a:p>
            <a:r>
              <a:rPr lang="nb-NO" sz="1200" i="1" dirty="0">
                <a:solidFill>
                  <a:srgbClr val="FF0000"/>
                </a:solidFill>
              </a:rPr>
              <a:t>NB! </a:t>
            </a:r>
            <a:r>
              <a:rPr lang="nb-NO" sz="1200" i="1" dirty="0"/>
              <a:t>I og med at færre kjenner Rydde nå enn ved de tidligste målingene, er basen for de som har ryddet og har hørt om Rydde veldig lav. Resultatene må derfor tolkes med ytterst forsiktighet.</a:t>
            </a:r>
          </a:p>
          <a:p>
            <a:endParaRPr lang="nb-NO" sz="1200" i="1" dirty="0"/>
          </a:p>
          <a:p>
            <a:r>
              <a:rPr lang="nb-NO" sz="1400" dirty="0"/>
              <a:t>Av de som har ryddet i 2025 og har hørt om Rydde, er det 31% som har benyttet seg av verktøyet på minst en av ryddeaksjonene de var med på i år.  </a:t>
            </a:r>
          </a:p>
          <a:p>
            <a:endParaRPr lang="nb-NO" sz="1400" dirty="0"/>
          </a:p>
          <a:p>
            <a:r>
              <a:rPr lang="nb-NO" sz="1400" dirty="0">
                <a:solidFill>
                  <a:srgbClr val="FF0000"/>
                </a:solidFill>
              </a:rPr>
              <a:t>(Det at dette endrer seg mye fra år til år, har til dels å gjøre med store feilmarginer. Feilmarginen ligger på 13 p.p.  med 95% konfidensintervall .)</a:t>
            </a:r>
            <a:endParaRPr lang="nb-NO" sz="1600" dirty="0">
              <a:solidFill>
                <a:srgbClr val="FF0000"/>
              </a:solidFill>
            </a:endParaRPr>
          </a:p>
        </p:txBody>
      </p:sp>
    </p:spTree>
    <p:extLst>
      <p:ext uri="{BB962C8B-B14F-4D97-AF65-F5344CB8AC3E}">
        <p14:creationId xmlns:p14="http://schemas.microsoft.com/office/powerpoint/2010/main" val="21172160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372951" y="387777"/>
            <a:ext cx="8957556" cy="1121783"/>
          </a:xfrm>
        </p:spPr>
        <p:txBody>
          <a:bodyPr/>
          <a:lstStyle/>
          <a:p>
            <a:r>
              <a:rPr lang="nb-NO" dirty="0">
                <a:solidFill>
                  <a:schemeClr val="accent6"/>
                </a:solidFill>
                <a:latin typeface="+mj-lt"/>
              </a:rPr>
              <a:t>Prosjektinformasjon</a:t>
            </a:r>
          </a:p>
        </p:txBody>
      </p:sp>
      <p:sp>
        <p:nvSpPr>
          <p:cNvPr id="13" name="Text Placeholder 10"/>
          <p:cNvSpPr txBox="1">
            <a:spLocks/>
          </p:cNvSpPr>
          <p:nvPr/>
        </p:nvSpPr>
        <p:spPr>
          <a:xfrm>
            <a:off x="372951" y="1149222"/>
            <a:ext cx="2549492" cy="590215"/>
          </a:xfrm>
          <a:prstGeom prst="rect">
            <a:avLst/>
          </a:prstGeom>
          <a:solidFill>
            <a:schemeClr val="tx2"/>
          </a:solidFill>
        </p:spPr>
        <p:txBody>
          <a:bodyPr vert="horz" lIns="97945" tIns="0" rIns="32648" bIns="0" rtlCol="0" anchor="ctr">
            <a:normAutofit/>
          </a:bodyPr>
          <a:lstStyle>
            <a:defPPr>
              <a:defRPr lang="en-US"/>
            </a:defPPr>
            <a:lvl1pPr indent="0">
              <a:lnSpc>
                <a:spcPct val="80000"/>
              </a:lnSpc>
              <a:spcBef>
                <a:spcPts val="0"/>
              </a:spcBef>
              <a:spcAft>
                <a:spcPts val="0"/>
              </a:spcAft>
              <a:buFont typeface="Arial" panose="020B0604020202020204" pitchFamily="34" charset="0"/>
              <a:buNone/>
              <a:defRPr sz="1600" cap="none" baseline="0">
                <a:solidFill>
                  <a:schemeClr val="bg1"/>
                </a:solidFill>
              </a:defRPr>
            </a:lvl1pPr>
            <a:lvl2pPr marL="197599" indent="-137132">
              <a:lnSpc>
                <a:spcPct val="100000"/>
              </a:lnSpc>
              <a:spcBef>
                <a:spcPts val="300"/>
              </a:spcBef>
              <a:spcAft>
                <a:spcPts val="300"/>
              </a:spcAft>
              <a:buFont typeface="Arial" panose="020B0604020202020204" pitchFamily="34" charset="0"/>
              <a:buChar char="•"/>
              <a:defRPr sz="1200">
                <a:solidFill>
                  <a:schemeClr val="bg1"/>
                </a:solidFill>
              </a:defRPr>
            </a:lvl2pPr>
            <a:lvl3pPr marL="186802" indent="-186802">
              <a:lnSpc>
                <a:spcPct val="100000"/>
              </a:lnSpc>
              <a:spcBef>
                <a:spcPts val="300"/>
              </a:spcBef>
              <a:spcAft>
                <a:spcPts val="300"/>
              </a:spcAft>
              <a:buFont typeface="Arial" panose="020B0604020202020204" pitchFamily="34" charset="0"/>
              <a:buChar char="•"/>
              <a:defRPr sz="1200"/>
            </a:lvl3pPr>
            <a:lvl4pPr marL="431911" indent="-191121">
              <a:lnSpc>
                <a:spcPct val="100000"/>
              </a:lnSpc>
              <a:spcBef>
                <a:spcPts val="300"/>
              </a:spcBef>
              <a:spcAft>
                <a:spcPts val="300"/>
              </a:spcAft>
              <a:buFont typeface="Arial" panose="020B0604020202020204" pitchFamily="34" charset="0"/>
              <a:buChar char="–"/>
              <a:defRPr sz="1200"/>
            </a:lvl4pPr>
            <a:lvl5pPr marL="606834" indent="-176004">
              <a:lnSpc>
                <a:spcPct val="100000"/>
              </a:lnSpc>
              <a:spcBef>
                <a:spcPts val="300"/>
              </a:spcBef>
              <a:spcAft>
                <a:spcPts val="300"/>
              </a:spcAft>
              <a:buSzPct val="85000"/>
              <a:buFont typeface="Arial" panose="020B0604020202020204" pitchFamily="34" charset="0"/>
              <a:buChar char="•"/>
              <a:defRPr sz="1200"/>
            </a:lvl5pPr>
            <a:lvl6pPr marL="2541775" indent="-231070">
              <a:spcBef>
                <a:spcPct val="20000"/>
              </a:spcBef>
              <a:buFont typeface="Arial" panose="020B0604020202020204" pitchFamily="34" charset="0"/>
              <a:buChar char="•"/>
              <a:defRPr sz="2000"/>
            </a:lvl6pPr>
            <a:lvl7pPr marL="3003916" indent="-231070">
              <a:spcBef>
                <a:spcPct val="20000"/>
              </a:spcBef>
              <a:buFont typeface="Arial" panose="020B0604020202020204" pitchFamily="34" charset="0"/>
              <a:buChar char="•"/>
              <a:defRPr sz="2000"/>
            </a:lvl7pPr>
            <a:lvl8pPr marL="3466056" indent="-231070">
              <a:spcBef>
                <a:spcPct val="20000"/>
              </a:spcBef>
              <a:buFont typeface="Arial" panose="020B0604020202020204" pitchFamily="34" charset="0"/>
              <a:buChar char="•"/>
              <a:defRPr sz="2000"/>
            </a:lvl8pPr>
            <a:lvl9pPr marL="3928198" indent="-231070">
              <a:spcBef>
                <a:spcPct val="20000"/>
              </a:spcBef>
              <a:buFont typeface="Arial" panose="020B0604020202020204" pitchFamily="34" charset="0"/>
              <a:buChar char="•"/>
              <a:defRPr sz="2000"/>
            </a:lvl9pPr>
          </a:lstStyle>
          <a:p>
            <a:pPr marL="0" marR="0" lvl="0" indent="0" algn="l" defTabSz="1232345"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nb-NO" sz="2000" b="0" i="0" u="none" strike="noStrike" kern="1200" cap="none" spc="0" normalizeH="0" baseline="0" noProof="0" dirty="0">
                <a:ln>
                  <a:noFill/>
                </a:ln>
                <a:solidFill>
                  <a:prstClr val="white"/>
                </a:solidFill>
                <a:effectLst/>
                <a:uLnTx/>
                <a:uFillTx/>
                <a:latin typeface="Arial Nova Light" panose="020B0304020202020204" pitchFamily="34" charset="0"/>
              </a:rPr>
              <a:t>Bakgrunn </a:t>
            </a:r>
          </a:p>
        </p:txBody>
      </p:sp>
      <p:sp>
        <p:nvSpPr>
          <p:cNvPr id="14" name="Text Placeholder 11"/>
          <p:cNvSpPr txBox="1">
            <a:spLocks/>
          </p:cNvSpPr>
          <p:nvPr/>
        </p:nvSpPr>
        <p:spPr>
          <a:xfrm>
            <a:off x="3305035" y="1135115"/>
            <a:ext cx="2549492" cy="590215"/>
          </a:xfrm>
          <a:prstGeom prst="rect">
            <a:avLst/>
          </a:prstGeom>
          <a:solidFill>
            <a:schemeClr val="accent5"/>
          </a:solidFill>
        </p:spPr>
        <p:txBody>
          <a:bodyPr vert="horz" lIns="97945" tIns="0" rIns="32648" bIns="0" rtlCol="0" anchor="ctr">
            <a:normAutofit/>
          </a:bodyPr>
          <a:lstStyle>
            <a:defPPr>
              <a:defRPr lang="en-US"/>
            </a:defPPr>
            <a:lvl1pPr indent="0">
              <a:lnSpc>
                <a:spcPct val="80000"/>
              </a:lnSpc>
              <a:spcBef>
                <a:spcPts val="0"/>
              </a:spcBef>
              <a:spcAft>
                <a:spcPts val="0"/>
              </a:spcAft>
              <a:buFont typeface="Arial" panose="020B0604020202020204" pitchFamily="34" charset="0"/>
              <a:buNone/>
              <a:defRPr sz="1600" cap="none" baseline="0">
                <a:solidFill>
                  <a:schemeClr val="bg1"/>
                </a:solidFill>
              </a:defRPr>
            </a:lvl1pPr>
            <a:lvl2pPr marL="197599" indent="-137132">
              <a:lnSpc>
                <a:spcPct val="100000"/>
              </a:lnSpc>
              <a:spcBef>
                <a:spcPts val="300"/>
              </a:spcBef>
              <a:spcAft>
                <a:spcPts val="300"/>
              </a:spcAft>
              <a:buFont typeface="Arial" panose="020B0604020202020204" pitchFamily="34" charset="0"/>
              <a:buChar char="•"/>
              <a:defRPr sz="1200">
                <a:solidFill>
                  <a:schemeClr val="bg1"/>
                </a:solidFill>
              </a:defRPr>
            </a:lvl2pPr>
            <a:lvl3pPr marL="186802" indent="-186802">
              <a:lnSpc>
                <a:spcPct val="100000"/>
              </a:lnSpc>
              <a:spcBef>
                <a:spcPts val="300"/>
              </a:spcBef>
              <a:spcAft>
                <a:spcPts val="300"/>
              </a:spcAft>
              <a:buFont typeface="Arial" panose="020B0604020202020204" pitchFamily="34" charset="0"/>
              <a:buChar char="•"/>
              <a:defRPr sz="1200"/>
            </a:lvl3pPr>
            <a:lvl4pPr marL="431911" indent="-191121">
              <a:lnSpc>
                <a:spcPct val="100000"/>
              </a:lnSpc>
              <a:spcBef>
                <a:spcPts val="300"/>
              </a:spcBef>
              <a:spcAft>
                <a:spcPts val="300"/>
              </a:spcAft>
              <a:buFont typeface="Arial" panose="020B0604020202020204" pitchFamily="34" charset="0"/>
              <a:buChar char="–"/>
              <a:defRPr sz="1200"/>
            </a:lvl4pPr>
            <a:lvl5pPr marL="606834" indent="-176004">
              <a:lnSpc>
                <a:spcPct val="100000"/>
              </a:lnSpc>
              <a:spcBef>
                <a:spcPts val="300"/>
              </a:spcBef>
              <a:spcAft>
                <a:spcPts val="300"/>
              </a:spcAft>
              <a:buSzPct val="85000"/>
              <a:buFont typeface="Arial" panose="020B0604020202020204" pitchFamily="34" charset="0"/>
              <a:buChar char="•"/>
              <a:defRPr sz="1200"/>
            </a:lvl5pPr>
            <a:lvl6pPr marL="2541775" indent="-231070">
              <a:spcBef>
                <a:spcPct val="20000"/>
              </a:spcBef>
              <a:buFont typeface="Arial" panose="020B0604020202020204" pitchFamily="34" charset="0"/>
              <a:buChar char="•"/>
              <a:defRPr sz="2000"/>
            </a:lvl6pPr>
            <a:lvl7pPr marL="3003916" indent="-231070">
              <a:spcBef>
                <a:spcPct val="20000"/>
              </a:spcBef>
              <a:buFont typeface="Arial" panose="020B0604020202020204" pitchFamily="34" charset="0"/>
              <a:buChar char="•"/>
              <a:defRPr sz="2000"/>
            </a:lvl7pPr>
            <a:lvl8pPr marL="3466056" indent="-231070">
              <a:spcBef>
                <a:spcPct val="20000"/>
              </a:spcBef>
              <a:buFont typeface="Arial" panose="020B0604020202020204" pitchFamily="34" charset="0"/>
              <a:buChar char="•"/>
              <a:defRPr sz="2000"/>
            </a:lvl8pPr>
            <a:lvl9pPr marL="3928198" indent="-231070">
              <a:spcBef>
                <a:spcPct val="20000"/>
              </a:spcBef>
              <a:buFont typeface="Arial" panose="020B0604020202020204" pitchFamily="34" charset="0"/>
              <a:buChar char="•"/>
              <a:defRPr sz="2000"/>
            </a:lvl9pPr>
          </a:lstStyle>
          <a:p>
            <a:pPr marL="0" marR="0" lvl="0" indent="0" algn="l" defTabSz="1232345"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nb-NO" sz="2000" b="0" i="0" u="none" strike="noStrike" kern="1200" cap="none" spc="0" normalizeH="0" baseline="0" dirty="0">
                <a:ln>
                  <a:noFill/>
                </a:ln>
                <a:solidFill>
                  <a:prstClr val="white"/>
                </a:solidFill>
                <a:effectLst/>
                <a:uLnTx/>
                <a:uFillTx/>
                <a:latin typeface="Arial Nova Light" panose="020B0304020202020204" pitchFamily="34" charset="0"/>
              </a:rPr>
              <a:t>Målgruppe og utvalg</a:t>
            </a:r>
          </a:p>
        </p:txBody>
      </p:sp>
      <p:sp>
        <p:nvSpPr>
          <p:cNvPr id="15" name="Text Placeholder 22"/>
          <p:cNvSpPr txBox="1">
            <a:spLocks/>
          </p:cNvSpPr>
          <p:nvPr/>
        </p:nvSpPr>
        <p:spPr>
          <a:xfrm>
            <a:off x="6237119" y="1149221"/>
            <a:ext cx="2549492" cy="590215"/>
          </a:xfrm>
          <a:prstGeom prst="rect">
            <a:avLst/>
          </a:prstGeom>
          <a:solidFill>
            <a:schemeClr val="accent2"/>
          </a:solidFill>
        </p:spPr>
        <p:txBody>
          <a:bodyPr vert="horz" lIns="97945" tIns="0" rIns="32648" bIns="0" rtlCol="0" anchor="ctr">
            <a:normAutofit/>
          </a:bodyPr>
          <a:lstStyle>
            <a:defPPr>
              <a:defRPr lang="en-US"/>
            </a:defPPr>
            <a:lvl1pPr indent="0">
              <a:lnSpc>
                <a:spcPct val="80000"/>
              </a:lnSpc>
              <a:spcBef>
                <a:spcPts val="0"/>
              </a:spcBef>
              <a:spcAft>
                <a:spcPts val="0"/>
              </a:spcAft>
              <a:buFont typeface="Arial" panose="020B0604020202020204" pitchFamily="34" charset="0"/>
              <a:buNone/>
              <a:defRPr sz="1600" cap="none" baseline="0">
                <a:solidFill>
                  <a:schemeClr val="bg1"/>
                </a:solidFill>
              </a:defRPr>
            </a:lvl1pPr>
            <a:lvl2pPr marL="197599" indent="-137132">
              <a:lnSpc>
                <a:spcPct val="100000"/>
              </a:lnSpc>
              <a:spcBef>
                <a:spcPts val="300"/>
              </a:spcBef>
              <a:spcAft>
                <a:spcPts val="300"/>
              </a:spcAft>
              <a:buFont typeface="Arial" panose="020B0604020202020204" pitchFamily="34" charset="0"/>
              <a:buChar char="•"/>
              <a:defRPr sz="1200">
                <a:solidFill>
                  <a:schemeClr val="bg1"/>
                </a:solidFill>
              </a:defRPr>
            </a:lvl2pPr>
            <a:lvl3pPr marL="186802" indent="-186802">
              <a:lnSpc>
                <a:spcPct val="100000"/>
              </a:lnSpc>
              <a:spcBef>
                <a:spcPts val="300"/>
              </a:spcBef>
              <a:spcAft>
                <a:spcPts val="300"/>
              </a:spcAft>
              <a:buFont typeface="Arial" panose="020B0604020202020204" pitchFamily="34" charset="0"/>
              <a:buChar char="•"/>
              <a:defRPr sz="1200"/>
            </a:lvl3pPr>
            <a:lvl4pPr marL="431911" indent="-191121">
              <a:lnSpc>
                <a:spcPct val="100000"/>
              </a:lnSpc>
              <a:spcBef>
                <a:spcPts val="300"/>
              </a:spcBef>
              <a:spcAft>
                <a:spcPts val="300"/>
              </a:spcAft>
              <a:buFont typeface="Arial" panose="020B0604020202020204" pitchFamily="34" charset="0"/>
              <a:buChar char="–"/>
              <a:defRPr sz="1200"/>
            </a:lvl4pPr>
            <a:lvl5pPr marL="606834" indent="-176004">
              <a:lnSpc>
                <a:spcPct val="100000"/>
              </a:lnSpc>
              <a:spcBef>
                <a:spcPts val="300"/>
              </a:spcBef>
              <a:spcAft>
                <a:spcPts val="300"/>
              </a:spcAft>
              <a:buSzPct val="85000"/>
              <a:buFont typeface="Arial" panose="020B0604020202020204" pitchFamily="34" charset="0"/>
              <a:buChar char="•"/>
              <a:defRPr sz="1200"/>
            </a:lvl5pPr>
            <a:lvl6pPr marL="2541775" indent="-231070">
              <a:spcBef>
                <a:spcPct val="20000"/>
              </a:spcBef>
              <a:buFont typeface="Arial" panose="020B0604020202020204" pitchFamily="34" charset="0"/>
              <a:buChar char="•"/>
              <a:defRPr sz="2000"/>
            </a:lvl6pPr>
            <a:lvl7pPr marL="3003916" indent="-231070">
              <a:spcBef>
                <a:spcPct val="20000"/>
              </a:spcBef>
              <a:buFont typeface="Arial" panose="020B0604020202020204" pitchFamily="34" charset="0"/>
              <a:buChar char="•"/>
              <a:defRPr sz="2000"/>
            </a:lvl7pPr>
            <a:lvl8pPr marL="3466056" indent="-231070">
              <a:spcBef>
                <a:spcPct val="20000"/>
              </a:spcBef>
              <a:buFont typeface="Arial" panose="020B0604020202020204" pitchFamily="34" charset="0"/>
              <a:buChar char="•"/>
              <a:defRPr sz="2000"/>
            </a:lvl8pPr>
            <a:lvl9pPr marL="3928198" indent="-231070">
              <a:spcBef>
                <a:spcPct val="20000"/>
              </a:spcBef>
              <a:buFont typeface="Arial" panose="020B0604020202020204" pitchFamily="34" charset="0"/>
              <a:buChar char="•"/>
              <a:defRPr sz="2000"/>
            </a:lvl9pPr>
          </a:lstStyle>
          <a:p>
            <a:pPr marL="0" marR="0" lvl="0" indent="0" algn="l" defTabSz="1232345"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nb-NO" sz="2000" b="0" i="0" u="none" strike="noStrike" kern="1200" cap="none" spc="0" normalizeH="0" baseline="0" noProof="0" dirty="0">
                <a:ln>
                  <a:noFill/>
                </a:ln>
                <a:solidFill>
                  <a:prstClr val="white"/>
                </a:solidFill>
                <a:effectLst/>
                <a:uLnTx/>
                <a:uFillTx/>
                <a:latin typeface="Arial Nova Light" panose="020B0304020202020204" pitchFamily="34" charset="0"/>
              </a:rPr>
              <a:t>Felt </a:t>
            </a:r>
            <a:r>
              <a:rPr lang="nb-NO" sz="2000" dirty="0">
                <a:solidFill>
                  <a:prstClr val="white"/>
                </a:solidFill>
                <a:latin typeface="Arial Nova Light" panose="020B0304020202020204" pitchFamily="34" charset="0"/>
              </a:rPr>
              <a:t>og metode</a:t>
            </a:r>
            <a:endParaRPr kumimoji="0" lang="nb-NO" sz="2000" b="0" i="0" u="none" strike="noStrike" kern="1200" cap="none" spc="0" normalizeH="0" baseline="0" noProof="0" dirty="0">
              <a:ln>
                <a:noFill/>
              </a:ln>
              <a:solidFill>
                <a:prstClr val="white"/>
              </a:solidFill>
              <a:effectLst/>
              <a:uLnTx/>
              <a:uFillTx/>
              <a:latin typeface="Arial Nova Light" panose="020B0304020202020204" pitchFamily="34" charset="0"/>
            </a:endParaRPr>
          </a:p>
        </p:txBody>
      </p:sp>
      <p:sp>
        <p:nvSpPr>
          <p:cNvPr id="16" name="Text Placeholder 23"/>
          <p:cNvSpPr txBox="1">
            <a:spLocks/>
          </p:cNvSpPr>
          <p:nvPr/>
        </p:nvSpPr>
        <p:spPr>
          <a:xfrm>
            <a:off x="9278795" y="1154431"/>
            <a:ext cx="2549492" cy="571499"/>
          </a:xfrm>
          <a:prstGeom prst="rect">
            <a:avLst/>
          </a:prstGeom>
          <a:solidFill>
            <a:schemeClr val="accent3"/>
          </a:solidFill>
        </p:spPr>
        <p:txBody>
          <a:bodyPr vert="horz" lIns="97945" tIns="0" rIns="32648" bIns="0" rtlCol="0" anchor="ctr">
            <a:normAutofit/>
          </a:bodyPr>
          <a:lstStyle>
            <a:lvl1pPr indent="0">
              <a:lnSpc>
                <a:spcPct val="80000"/>
              </a:lnSpc>
              <a:spcBef>
                <a:spcPts val="0"/>
              </a:spcBef>
              <a:spcAft>
                <a:spcPts val="0"/>
              </a:spcAft>
              <a:buFont typeface="Arial" panose="020B0604020202020204" pitchFamily="34" charset="0"/>
              <a:buNone/>
              <a:defRPr lang="en-US" sz="1600" cap="none" baseline="0" dirty="0" smtClean="0">
                <a:solidFill>
                  <a:schemeClr val="bg1"/>
                </a:solidFill>
              </a:defRPr>
            </a:lvl1pPr>
            <a:lvl2pPr marL="197599" indent="-137132">
              <a:lnSpc>
                <a:spcPct val="100000"/>
              </a:lnSpc>
              <a:spcBef>
                <a:spcPts val="300"/>
              </a:spcBef>
              <a:spcAft>
                <a:spcPts val="300"/>
              </a:spcAft>
              <a:buFont typeface="Arial" panose="020B0604020202020204" pitchFamily="34" charset="0"/>
              <a:buChar char="•"/>
              <a:defRPr sz="1200">
                <a:solidFill>
                  <a:schemeClr val="bg1"/>
                </a:solidFill>
              </a:defRPr>
            </a:lvl2pPr>
            <a:lvl3pPr marL="186802" indent="-186802">
              <a:lnSpc>
                <a:spcPct val="100000"/>
              </a:lnSpc>
              <a:spcBef>
                <a:spcPts val="300"/>
              </a:spcBef>
              <a:spcAft>
                <a:spcPts val="300"/>
              </a:spcAft>
              <a:buFont typeface="Arial" panose="020B0604020202020204" pitchFamily="34" charset="0"/>
              <a:buChar char="•"/>
              <a:defRPr sz="1200"/>
            </a:lvl3pPr>
            <a:lvl4pPr marL="431911" indent="-191121">
              <a:lnSpc>
                <a:spcPct val="100000"/>
              </a:lnSpc>
              <a:spcBef>
                <a:spcPts val="300"/>
              </a:spcBef>
              <a:spcAft>
                <a:spcPts val="300"/>
              </a:spcAft>
              <a:buFont typeface="Arial" panose="020B0604020202020204" pitchFamily="34" charset="0"/>
              <a:buChar char="–"/>
              <a:defRPr sz="1200"/>
            </a:lvl4pPr>
            <a:lvl5pPr marL="606834" indent="-176004">
              <a:lnSpc>
                <a:spcPct val="100000"/>
              </a:lnSpc>
              <a:spcBef>
                <a:spcPts val="300"/>
              </a:spcBef>
              <a:spcAft>
                <a:spcPts val="300"/>
              </a:spcAft>
              <a:buSzPct val="85000"/>
              <a:buFont typeface="Arial" panose="020B0604020202020204" pitchFamily="34" charset="0"/>
              <a:buChar char="•"/>
              <a:defRPr sz="1200"/>
            </a:lvl5pPr>
            <a:lvl6pPr marL="2541775" indent="-231070">
              <a:spcBef>
                <a:spcPct val="20000"/>
              </a:spcBef>
              <a:buFont typeface="Arial" panose="020B0604020202020204" pitchFamily="34" charset="0"/>
              <a:buChar char="•"/>
              <a:defRPr sz="2000"/>
            </a:lvl6pPr>
            <a:lvl7pPr marL="3003916" indent="-231070">
              <a:spcBef>
                <a:spcPct val="20000"/>
              </a:spcBef>
              <a:buFont typeface="Arial" panose="020B0604020202020204" pitchFamily="34" charset="0"/>
              <a:buChar char="•"/>
              <a:defRPr sz="2000"/>
            </a:lvl7pPr>
            <a:lvl8pPr marL="3466056" indent="-231070">
              <a:spcBef>
                <a:spcPct val="20000"/>
              </a:spcBef>
              <a:buFont typeface="Arial" panose="020B0604020202020204" pitchFamily="34" charset="0"/>
              <a:buChar char="•"/>
              <a:defRPr sz="2000"/>
            </a:lvl8pPr>
            <a:lvl9pPr marL="3928198" indent="-231070">
              <a:spcBef>
                <a:spcPct val="20000"/>
              </a:spcBef>
              <a:buFont typeface="Arial" panose="020B0604020202020204" pitchFamily="34" charset="0"/>
              <a:buChar char="•"/>
              <a:defRPr sz="2000"/>
            </a:lvl9pPr>
          </a:lstStyle>
          <a:p>
            <a:pPr marL="0" marR="0" lvl="0" indent="0" algn="l" defTabSz="1232345"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nb-NO" sz="2000" b="0" i="0" u="none" strike="noStrike" kern="1200" cap="none" spc="0" normalizeH="0" baseline="0" dirty="0">
                <a:ln>
                  <a:noFill/>
                </a:ln>
                <a:solidFill>
                  <a:prstClr val="white"/>
                </a:solidFill>
                <a:effectLst/>
                <a:uLnTx/>
                <a:uFillTx/>
                <a:latin typeface="Arial Nova Light" panose="020B0304020202020204" pitchFamily="34" charset="0"/>
              </a:rPr>
              <a:t>Om rapporten</a:t>
            </a:r>
          </a:p>
        </p:txBody>
      </p:sp>
      <p:sp>
        <p:nvSpPr>
          <p:cNvPr id="17" name="Text Placeholder 12"/>
          <p:cNvSpPr txBox="1">
            <a:spLocks/>
          </p:cNvSpPr>
          <p:nvPr/>
        </p:nvSpPr>
        <p:spPr>
          <a:xfrm>
            <a:off x="372951" y="1939989"/>
            <a:ext cx="2517996" cy="458691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nb-NO" sz="1300" cap="none" dirty="0">
                <a:solidFill>
                  <a:schemeClr val="tx2">
                    <a:lumMod val="50000"/>
                  </a:schemeClr>
                </a:solidFill>
              </a:rPr>
              <a:t>Formålet er å finne fremt til hvor mange og hvem som er med på ryddeaksjoner, samt om de bruker Hold Norge Rents portal   Rydde. </a:t>
            </a:r>
          </a:p>
          <a:p>
            <a:pPr>
              <a:spcBef>
                <a:spcPts val="0"/>
              </a:spcBef>
            </a:pPr>
            <a:endParaRPr lang="nb-NO" sz="1300" cap="none" dirty="0">
              <a:solidFill>
                <a:schemeClr val="tx2">
                  <a:lumMod val="50000"/>
                </a:schemeClr>
              </a:solidFill>
            </a:endParaRPr>
          </a:p>
          <a:p>
            <a:pPr>
              <a:spcBef>
                <a:spcPts val="0"/>
              </a:spcBef>
            </a:pPr>
            <a:r>
              <a:rPr lang="nb-NO" sz="1300" cap="none" dirty="0">
                <a:solidFill>
                  <a:schemeClr val="tx2">
                    <a:lumMod val="50000"/>
                  </a:schemeClr>
                </a:solidFill>
              </a:rPr>
              <a:t>Vi kartlegger bl.a.</a:t>
            </a:r>
          </a:p>
          <a:p>
            <a:pPr marL="285750" indent="-285750">
              <a:spcBef>
                <a:spcPts val="0"/>
              </a:spcBef>
              <a:buFont typeface="Arial" panose="020B0604020202020204" pitchFamily="34" charset="0"/>
              <a:buChar char="•"/>
            </a:pPr>
            <a:r>
              <a:rPr lang="nb-NO" sz="1300" cap="none" dirty="0">
                <a:solidFill>
                  <a:schemeClr val="tx2">
                    <a:lumMod val="50000"/>
                  </a:schemeClr>
                </a:solidFill>
              </a:rPr>
              <a:t>Deltakelse i ryddeaksjoner</a:t>
            </a:r>
          </a:p>
          <a:p>
            <a:pPr marL="285750" indent="-285750">
              <a:spcBef>
                <a:spcPts val="0"/>
              </a:spcBef>
              <a:buFont typeface="Arial" panose="020B0604020202020204" pitchFamily="34" charset="0"/>
              <a:buChar char="•"/>
            </a:pPr>
            <a:r>
              <a:rPr lang="nb-NO" sz="1300" cap="none" dirty="0">
                <a:solidFill>
                  <a:schemeClr val="tx2">
                    <a:lumMod val="50000"/>
                  </a:schemeClr>
                </a:solidFill>
              </a:rPr>
              <a:t>Hvor og i hvilke sammenhenger man ryddet i naturen</a:t>
            </a:r>
          </a:p>
          <a:p>
            <a:pPr marL="285750" indent="-285750">
              <a:spcBef>
                <a:spcPts val="0"/>
              </a:spcBef>
              <a:buFont typeface="Arial" panose="020B0604020202020204" pitchFamily="34" charset="0"/>
              <a:buChar char="•"/>
            </a:pPr>
            <a:r>
              <a:rPr lang="nb-NO" sz="1300" cap="none" dirty="0">
                <a:solidFill>
                  <a:schemeClr val="tx2">
                    <a:lumMod val="50000"/>
                  </a:schemeClr>
                </a:solidFill>
              </a:rPr>
              <a:t>Grunner til ikke å delta</a:t>
            </a:r>
          </a:p>
          <a:p>
            <a:pPr marL="285750" indent="-285750">
              <a:spcBef>
                <a:spcPts val="0"/>
              </a:spcBef>
              <a:buFont typeface="Arial" panose="020B0604020202020204" pitchFamily="34" charset="0"/>
              <a:buChar char="•"/>
            </a:pPr>
            <a:r>
              <a:rPr lang="nb-NO" sz="1300" cap="none" dirty="0">
                <a:solidFill>
                  <a:schemeClr val="tx2">
                    <a:lumMod val="50000"/>
                  </a:schemeClr>
                </a:solidFill>
              </a:rPr>
              <a:t>Kjennskap til og bruk av portalen Rydde</a:t>
            </a:r>
          </a:p>
          <a:p>
            <a:pPr marL="285750" indent="-285750">
              <a:spcBef>
                <a:spcPts val="0"/>
              </a:spcBef>
              <a:buFont typeface="Arial" panose="020B0604020202020204" pitchFamily="34" charset="0"/>
              <a:buChar char="•"/>
            </a:pPr>
            <a:r>
              <a:rPr lang="nb-NO" sz="1300" cap="none" dirty="0">
                <a:solidFill>
                  <a:schemeClr val="tx2">
                    <a:lumMod val="50000"/>
                  </a:schemeClr>
                </a:solidFill>
              </a:rPr>
              <a:t>Grunner til ikke å bruke Rydde</a:t>
            </a:r>
          </a:p>
          <a:p>
            <a:pPr marL="285750" indent="-285750">
              <a:spcBef>
                <a:spcPts val="0"/>
              </a:spcBef>
              <a:buFont typeface="Arial" panose="020B0604020202020204" pitchFamily="34" charset="0"/>
              <a:buChar char="•"/>
            </a:pPr>
            <a:r>
              <a:rPr lang="nb-NO" sz="1300" cap="none" dirty="0">
                <a:solidFill>
                  <a:schemeClr val="tx2">
                    <a:lumMod val="50000"/>
                  </a:schemeClr>
                </a:solidFill>
              </a:rPr>
              <a:t>Holdninger til forsøpling</a:t>
            </a:r>
          </a:p>
          <a:p>
            <a:pPr marL="285750" indent="-285750">
              <a:spcBef>
                <a:spcPts val="0"/>
              </a:spcBef>
              <a:buFontTx/>
              <a:buChar char="-"/>
            </a:pPr>
            <a:endParaRPr lang="nb-NO" sz="1300" cap="none" dirty="0">
              <a:solidFill>
                <a:schemeClr val="tx2">
                  <a:lumMod val="50000"/>
                </a:schemeClr>
              </a:solidFill>
            </a:endParaRPr>
          </a:p>
          <a:p>
            <a:pPr>
              <a:spcBef>
                <a:spcPts val="0"/>
              </a:spcBef>
            </a:pPr>
            <a:endParaRPr lang="nb-NO" sz="1300" cap="none" dirty="0">
              <a:solidFill>
                <a:schemeClr val="tx2">
                  <a:lumMod val="50000"/>
                </a:schemeClr>
              </a:solidFill>
            </a:endParaRPr>
          </a:p>
        </p:txBody>
      </p:sp>
      <p:sp>
        <p:nvSpPr>
          <p:cNvPr id="18" name="Text Placeholder 13"/>
          <p:cNvSpPr txBox="1">
            <a:spLocks/>
          </p:cNvSpPr>
          <p:nvPr/>
        </p:nvSpPr>
        <p:spPr>
          <a:xfrm>
            <a:off x="3305035" y="1939990"/>
            <a:ext cx="2580986" cy="3349462"/>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defRPr/>
            </a:pPr>
            <a:r>
              <a:rPr lang="nb-NO" sz="1300" dirty="0">
                <a:solidFill>
                  <a:schemeClr val="tx2">
                    <a:lumMod val="50000"/>
                  </a:schemeClr>
                </a:solidFill>
              </a:rPr>
              <a:t>Det ble gjennomført 1216 intervjuer og målgruppen er befolkningen 15 år og eldre.</a:t>
            </a:r>
          </a:p>
          <a:p>
            <a:pPr marL="0" lvl="1">
              <a:defRPr/>
            </a:pPr>
            <a:r>
              <a:rPr lang="nb-NO" sz="1300" kern="0" dirty="0">
                <a:solidFill>
                  <a:schemeClr val="tx2">
                    <a:lumMod val="50000"/>
                  </a:schemeClr>
                </a:solidFill>
              </a:rPr>
              <a:t>Resultatene er vektet på kjønn, alder og geografi i henhold til offisiell statistikk.</a:t>
            </a:r>
          </a:p>
          <a:p>
            <a:pPr marL="0" lvl="1">
              <a:defRPr/>
            </a:pPr>
            <a:r>
              <a:rPr lang="nb-NO" sz="1300" kern="0" dirty="0">
                <a:solidFill>
                  <a:schemeClr val="tx2">
                    <a:lumMod val="50000"/>
                  </a:schemeClr>
                </a:solidFill>
              </a:rPr>
              <a:t>Feilmarginer: på totalutvalget (n:1000) ligger +/- 1,8 – 4,2 prosentpoeng. Feilmarginer på undergrupper er større (feilmargintabell på neste side)</a:t>
            </a:r>
          </a:p>
          <a:p>
            <a:pPr marL="0" lvl="1">
              <a:defRPr/>
            </a:pPr>
            <a:endParaRPr lang="nb-NO" sz="1300" dirty="0">
              <a:solidFill>
                <a:schemeClr val="tx2">
                  <a:lumMod val="50000"/>
                </a:schemeClr>
              </a:solidFill>
            </a:endParaRPr>
          </a:p>
          <a:p>
            <a:pPr marL="0" lvl="1">
              <a:defRPr/>
            </a:pPr>
            <a:endParaRPr lang="nb-NO" sz="1300" dirty="0">
              <a:solidFill>
                <a:schemeClr val="tx2">
                  <a:lumMod val="50000"/>
                </a:schemeClr>
              </a:solidFill>
            </a:endParaRPr>
          </a:p>
          <a:p>
            <a:pPr marL="0" lvl="1">
              <a:defRPr/>
            </a:pPr>
            <a:endParaRPr lang="nb-NO" sz="1300" dirty="0">
              <a:solidFill>
                <a:schemeClr val="tx2">
                  <a:lumMod val="50000"/>
                </a:schemeClr>
              </a:solidFill>
            </a:endParaRPr>
          </a:p>
          <a:p>
            <a:pPr marL="0" lvl="1">
              <a:defRPr/>
            </a:pPr>
            <a:endParaRPr lang="nb-NO" sz="1300" dirty="0">
              <a:solidFill>
                <a:schemeClr val="tx2">
                  <a:lumMod val="50000"/>
                </a:schemeClr>
              </a:solidFill>
            </a:endParaRPr>
          </a:p>
        </p:txBody>
      </p:sp>
      <p:sp>
        <p:nvSpPr>
          <p:cNvPr id="19" name="Text Placeholder 6"/>
          <p:cNvSpPr txBox="1">
            <a:spLocks/>
          </p:cNvSpPr>
          <p:nvPr/>
        </p:nvSpPr>
        <p:spPr>
          <a:xfrm>
            <a:off x="6237118" y="1865258"/>
            <a:ext cx="2549493" cy="231449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defRPr/>
            </a:pPr>
            <a:r>
              <a:rPr lang="nb-NO" sz="1300" dirty="0">
                <a:solidFill>
                  <a:schemeClr val="tx2">
                    <a:lumMod val="50000"/>
                  </a:schemeClr>
                </a:solidFill>
              </a:rPr>
              <a:t>Datainnsamlingen ble gjennomført i tiden fra 12. november – 23. november 2025. </a:t>
            </a:r>
          </a:p>
          <a:p>
            <a:pPr marL="0" lvl="1">
              <a:defRPr/>
            </a:pPr>
            <a:endParaRPr lang="nb-NO" sz="1300" dirty="0">
              <a:solidFill>
                <a:schemeClr val="tx2">
                  <a:lumMod val="50000"/>
                </a:schemeClr>
              </a:solidFill>
            </a:endParaRPr>
          </a:p>
          <a:p>
            <a:pPr marL="0" lvl="1">
              <a:defRPr/>
            </a:pPr>
            <a:r>
              <a:rPr lang="nb-NO" sz="1300" b="1" dirty="0">
                <a:solidFill>
                  <a:schemeClr val="tx2">
                    <a:lumMod val="50000"/>
                  </a:schemeClr>
                </a:solidFill>
              </a:rPr>
              <a:t>NB! </a:t>
            </a:r>
            <a:r>
              <a:rPr lang="nb-NO" sz="1300" u="sng" dirty="0">
                <a:solidFill>
                  <a:schemeClr val="tx2">
                    <a:lumMod val="50000"/>
                  </a:schemeClr>
                </a:solidFill>
              </a:rPr>
              <a:t>I 2023 ble metoden endret</a:t>
            </a:r>
            <a:r>
              <a:rPr lang="nb-NO" sz="1300" dirty="0">
                <a:solidFill>
                  <a:schemeClr val="tx2">
                    <a:lumMod val="50000"/>
                  </a:schemeClr>
                </a:solidFill>
              </a:rPr>
              <a:t>. Tidligere har undersøkelsene vært gjennomført på telefon, mens vi siden har gjennomført på web.</a:t>
            </a:r>
            <a:br>
              <a:rPr lang="nb-NO" sz="1300" dirty="0">
                <a:solidFill>
                  <a:schemeClr val="tx2">
                    <a:lumMod val="50000"/>
                  </a:schemeClr>
                </a:solidFill>
              </a:rPr>
            </a:br>
            <a:endParaRPr lang="nb-NO" sz="1300" cap="none" dirty="0">
              <a:solidFill>
                <a:srgbClr val="1B365D">
                  <a:lumMod val="50000"/>
                </a:srgbClr>
              </a:solidFill>
              <a:highlight>
                <a:srgbClr val="FFFF00"/>
              </a:highlight>
            </a:endParaRPr>
          </a:p>
        </p:txBody>
      </p:sp>
      <p:sp>
        <p:nvSpPr>
          <p:cNvPr id="20" name="Textplatzhalter 1"/>
          <p:cNvSpPr txBox="1">
            <a:spLocks/>
          </p:cNvSpPr>
          <p:nvPr/>
        </p:nvSpPr>
        <p:spPr>
          <a:xfrm>
            <a:off x="9251618" y="1794193"/>
            <a:ext cx="2580986" cy="3311207"/>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nb-NO" sz="1300" cap="none" dirty="0">
                <a:solidFill>
                  <a:schemeClr val="tx2">
                    <a:lumMod val="50000"/>
                  </a:schemeClr>
                </a:solidFill>
              </a:rPr>
              <a:t>I tillegg til denne rapporten, leverer vi også et tabellsett som viser svarene totalt i målgruppen og innen viktige undergrupper av spurte.</a:t>
            </a:r>
          </a:p>
          <a:p>
            <a:pPr>
              <a:spcBef>
                <a:spcPts val="600"/>
              </a:spcBef>
            </a:pPr>
            <a:r>
              <a:rPr lang="nb-NO" sz="1300" cap="none" dirty="0">
                <a:solidFill>
                  <a:schemeClr val="tx2">
                    <a:lumMod val="50000"/>
                  </a:schemeClr>
                </a:solidFill>
              </a:rPr>
              <a:t>Regionene er delt inn på følgende måte: 1) Oslo, 2) Østlandet ellers som omfatter alle andre Østlandsfylker enn Oslo, 3) Vestlandet omfatter Agder, Rogaland og </a:t>
            </a:r>
            <a:r>
              <a:rPr lang="nb-NO" sz="1300" cap="none" dirty="0" err="1">
                <a:solidFill>
                  <a:schemeClr val="tx2">
                    <a:lumMod val="50000"/>
                  </a:schemeClr>
                </a:solidFill>
              </a:rPr>
              <a:t>Vestland</a:t>
            </a:r>
            <a:r>
              <a:rPr lang="nb-NO" sz="1300" cap="none" dirty="0">
                <a:solidFill>
                  <a:schemeClr val="tx2">
                    <a:lumMod val="50000"/>
                  </a:schemeClr>
                </a:solidFill>
              </a:rPr>
              <a:t>, 4) Midt-Norge omfatter Møre og Romsdal og Trøndelag, 5) Nord-Norge omfatter Nordland, Troms og Finnmark.</a:t>
            </a:r>
          </a:p>
        </p:txBody>
      </p:sp>
      <p:pic>
        <p:nvPicPr>
          <p:cNvPr id="11" name="Bilde 10">
            <a:extLst>
              <a:ext uri="{FF2B5EF4-FFF2-40B4-BE49-F238E27FC236}">
                <a16:creationId xmlns:a16="http://schemas.microsoft.com/office/drawing/2014/main" id="{DC4AD4F1-9F06-4FE9-AD00-316C71621483}"/>
              </a:ext>
            </a:extLst>
          </p:cNvPr>
          <p:cNvPicPr>
            <a:picLocks noChangeAspect="1"/>
          </p:cNvPicPr>
          <p:nvPr/>
        </p:nvPicPr>
        <p:blipFill>
          <a:blip r:embed="rId2"/>
          <a:stretch>
            <a:fillRect/>
          </a:stretch>
        </p:blipFill>
        <p:spPr>
          <a:xfrm>
            <a:off x="5854527" y="4179751"/>
            <a:ext cx="3201219" cy="2219402"/>
          </a:xfrm>
          <a:prstGeom prst="rect">
            <a:avLst/>
          </a:prstGeom>
        </p:spPr>
      </p:pic>
    </p:spTree>
    <p:extLst>
      <p:ext uri="{BB962C8B-B14F-4D97-AF65-F5344CB8AC3E}">
        <p14:creationId xmlns:p14="http://schemas.microsoft.com/office/powerpoint/2010/main" val="422175762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8237551" y="1536192"/>
            <a:ext cx="3419326" cy="284754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497915" y="1754001"/>
            <a:ext cx="2330657"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2" y="372240"/>
            <a:ext cx="11656877" cy="615397"/>
          </a:xfrm>
        </p:spPr>
        <p:txBody>
          <a:bodyPr>
            <a:noAutofit/>
          </a:bodyPr>
          <a:lstStyle/>
          <a:p>
            <a:r>
              <a:rPr lang="nb-NO" sz="3200" b="0" dirty="0">
                <a:latin typeface="Arial Nova Light" panose="020B0304020202020204" pitchFamily="34" charset="0"/>
                <a:cs typeface="Calibri Light" panose="020F0302020204030204" pitchFamily="34" charset="0"/>
              </a:rPr>
              <a:t>Hvorfor har du ikke benyttet Rydde?</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1155619194"/>
              </p:ext>
            </p:extLst>
          </p:nvPr>
        </p:nvGraphicFramePr>
        <p:xfrm>
          <a:off x="462191" y="1373540"/>
          <a:ext cx="7403554" cy="488659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3" y="864526"/>
            <a:ext cx="6960830" cy="492443"/>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Har hørt om Rydde, men ikke benyttet (2025: n= 13 / 2024: n= 7 / 2023: n=11)</a:t>
            </a:r>
          </a:p>
        </p:txBody>
      </p:sp>
      <p:sp>
        <p:nvSpPr>
          <p:cNvPr id="5" name="TekstSylinder 4">
            <a:extLst>
              <a:ext uri="{FF2B5EF4-FFF2-40B4-BE49-F238E27FC236}">
                <a16:creationId xmlns:a16="http://schemas.microsoft.com/office/drawing/2014/main" id="{1612926D-EB33-D31C-FE7E-81496CDD8523}"/>
              </a:ext>
            </a:extLst>
          </p:cNvPr>
          <p:cNvSpPr txBox="1"/>
          <p:nvPr/>
        </p:nvSpPr>
        <p:spPr>
          <a:xfrm>
            <a:off x="8433145" y="2157104"/>
            <a:ext cx="3064715" cy="2092881"/>
          </a:xfrm>
          <a:prstGeom prst="rect">
            <a:avLst/>
          </a:prstGeom>
          <a:noFill/>
        </p:spPr>
        <p:txBody>
          <a:bodyPr wrap="square" rtlCol="0">
            <a:spAutoFit/>
          </a:bodyPr>
          <a:lstStyle/>
          <a:p>
            <a:r>
              <a:rPr lang="nb-NO" sz="1200" i="1" dirty="0">
                <a:solidFill>
                  <a:srgbClr val="FF0000"/>
                </a:solidFill>
              </a:rPr>
              <a:t>NB! </a:t>
            </a:r>
            <a:r>
              <a:rPr lang="nb-NO" sz="1200" i="1" dirty="0"/>
              <a:t>Basen for de som har hørt om Rydde, men ikke benyttet seg av verktøyet, er veldig lav. Resultatene må derfor tolkes med ytterst forsiktighet.</a:t>
            </a:r>
          </a:p>
          <a:p>
            <a:endParaRPr lang="nb-NO" sz="1200" i="1" dirty="0"/>
          </a:p>
          <a:p>
            <a:r>
              <a:rPr lang="nb-NO" sz="1400" dirty="0"/>
              <a:t>Av de som har hørt om Rydde, men ikke benyttet verktøyet, er det 6 av 10  som ikke benyttet seg av Rydde fordi de ønsket bare å rydde. </a:t>
            </a:r>
          </a:p>
          <a:p>
            <a:endParaRPr lang="nb-NO" sz="1400" dirty="0">
              <a:highlight>
                <a:srgbClr val="FFFF00"/>
              </a:highlight>
            </a:endParaRPr>
          </a:p>
        </p:txBody>
      </p:sp>
    </p:spTree>
    <p:extLst>
      <p:ext uri="{BB962C8B-B14F-4D97-AF65-F5344CB8AC3E}">
        <p14:creationId xmlns:p14="http://schemas.microsoft.com/office/powerpoint/2010/main" val="41264910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Flere rosa tusenfryd i blomst">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2"/>
          <a:srcRect l="15645" r="15645"/>
          <a:stretch/>
        </p:blipFill>
        <p:spPr>
          <a:xfrm>
            <a:off x="5123890" y="-71919"/>
            <a:ext cx="7068110" cy="6858000"/>
          </a:xfrm>
          <a:effectLst>
            <a:softEdge rad="292100"/>
          </a:effectLst>
        </p:spPr>
      </p:pic>
      <p:sp>
        <p:nvSpPr>
          <p:cNvPr id="4" name="Titre 11">
            <a:extLst>
              <a:ext uri="{FF2B5EF4-FFF2-40B4-BE49-F238E27FC236}">
                <a16:creationId xmlns:a16="http://schemas.microsoft.com/office/drawing/2014/main" id="{71B5C11E-41C0-AAC0-523F-644058D9CED2}"/>
              </a:ext>
            </a:extLst>
          </p:cNvPr>
          <p:cNvSpPr txBox="1">
            <a:spLocks/>
          </p:cNvSpPr>
          <p:nvPr/>
        </p:nvSpPr>
        <p:spPr>
          <a:xfrm>
            <a:off x="938339" y="636488"/>
            <a:ext cx="3275149"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Kjennskap til </a:t>
            </a:r>
          </a:p>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Hold Norge rent</a:t>
            </a:r>
          </a:p>
        </p:txBody>
      </p:sp>
      <p:sp>
        <p:nvSpPr>
          <p:cNvPr id="9" name="TextBox 8">
            <a:extLst>
              <a:ext uri="{FF2B5EF4-FFF2-40B4-BE49-F238E27FC236}">
                <a16:creationId xmlns:a16="http://schemas.microsoft.com/office/drawing/2014/main" id="{C8B7C6E6-57F4-DE59-8D25-09566E557D4F}"/>
              </a:ext>
            </a:extLst>
          </p:cNvPr>
          <p:cNvSpPr txBox="1"/>
          <p:nvPr/>
        </p:nvSpPr>
        <p:spPr>
          <a:xfrm>
            <a:off x="1007325" y="2822181"/>
            <a:ext cx="3137181" cy="1754326"/>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nb-NO" sz="24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br>
            <a:r>
              <a:rPr kumimoji="0" lang="nb-NO" sz="24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kjenner til Organisasjonen </a:t>
            </a:r>
            <a:r>
              <a:rPr kumimoji="0" lang="nb-NO" sz="2400" b="1" i="1"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Hold Norge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1" i="1" u="none" strike="noStrike" kern="1200" cap="all" spc="120" normalizeH="0" baseline="0" noProof="0" dirty="0" err="1">
                <a:ln>
                  <a:noFill/>
                </a:ln>
                <a:solidFill>
                  <a:schemeClr val="accent6"/>
                </a:solidFill>
                <a:effectLst/>
                <a:uLnTx/>
                <a:uFillTx/>
                <a:latin typeface="Arial Nova Light" panose="020B0304020202020204" pitchFamily="34" charset="0"/>
                <a:cs typeface="Calibri Light" panose="020F0302020204030204" pitchFamily="34" charset="0"/>
              </a:rPr>
              <a:t>REnt</a:t>
            </a:r>
            <a:endParaRPr kumimoji="0" lang="nb-NO" sz="2400" b="1" i="1"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endParaRPr>
          </a:p>
        </p:txBody>
      </p:sp>
      <p:sp>
        <p:nvSpPr>
          <p:cNvPr id="3" name="Titre 11">
            <a:extLst>
              <a:ext uri="{FF2B5EF4-FFF2-40B4-BE49-F238E27FC236}">
                <a16:creationId xmlns:a16="http://schemas.microsoft.com/office/drawing/2014/main" id="{A38A4FE6-60CB-81A2-D949-DFF78A4A6AD8}"/>
              </a:ext>
            </a:extLst>
          </p:cNvPr>
          <p:cNvSpPr txBox="1">
            <a:spLocks/>
          </p:cNvSpPr>
          <p:nvPr/>
        </p:nvSpPr>
        <p:spPr>
          <a:xfrm>
            <a:off x="778482" y="2097971"/>
            <a:ext cx="3594861" cy="425451"/>
          </a:xfrm>
          <a:prstGeom prst="rect">
            <a:avLst/>
          </a:prstGeom>
          <a:solidFill>
            <a:schemeClr val="bg1"/>
          </a:solid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lvl="0" algn="ctr">
              <a:defRPr/>
            </a:pPr>
            <a:r>
              <a:rPr lang="nb-NO" sz="8000" b="1" spc="-150" dirty="0">
                <a:solidFill>
                  <a:schemeClr val="accent6"/>
                </a:solidFill>
                <a:latin typeface="Arial Rounded MT Bold" panose="020F0704030504030204" pitchFamily="34" charset="0"/>
                <a:cs typeface="Calibri Light" panose="020F0302020204030204" pitchFamily="34" charset="0"/>
              </a:rPr>
              <a:t>53</a:t>
            </a:r>
            <a:r>
              <a:rPr kumimoji="0" lang="nb-NO" sz="80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rPr>
              <a:t> %</a:t>
            </a:r>
          </a:p>
        </p:txBody>
      </p:sp>
      <p:pic>
        <p:nvPicPr>
          <p:cNvPr id="5" name="Bilde 7">
            <a:extLst>
              <a:ext uri="{FF2B5EF4-FFF2-40B4-BE49-F238E27FC236}">
                <a16:creationId xmlns:a16="http://schemas.microsoft.com/office/drawing/2014/main" id="{477E8BD8-E1A7-8E49-47A2-051FA0E49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267" y="476899"/>
            <a:ext cx="4042948" cy="2873775"/>
          </a:xfrm>
          <a:prstGeom prst="rect">
            <a:avLst/>
          </a:prstGeom>
        </p:spPr>
      </p:pic>
    </p:spTree>
    <p:extLst>
      <p:ext uri="{BB962C8B-B14F-4D97-AF65-F5344CB8AC3E}">
        <p14:creationId xmlns:p14="http://schemas.microsoft.com/office/powerpoint/2010/main" val="183781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115175" y="918323"/>
            <a:ext cx="4371975" cy="506337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340543" y="1044015"/>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88008"/>
            <a:ext cx="11656877" cy="615397"/>
          </a:xfrm>
        </p:spPr>
        <p:txBody>
          <a:bodyPr>
            <a:noAutofit/>
          </a:bodyPr>
          <a:lstStyle/>
          <a:p>
            <a:r>
              <a:rPr lang="nb-NO" sz="3200" b="0" dirty="0">
                <a:latin typeface="Arial Nova Light" panose="020B0304020202020204" pitchFamily="34" charset="0"/>
                <a:cs typeface="Calibri Light" panose="020F0302020204030204" pitchFamily="34" charset="0"/>
              </a:rPr>
              <a:t>Kjenner du til følgende?</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3049230437"/>
              </p:ext>
            </p:extLst>
          </p:nvPr>
        </p:nvGraphicFramePr>
        <p:xfrm>
          <a:off x="575600" y="865239"/>
          <a:ext cx="7403554" cy="566338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255810" y="1321972"/>
            <a:ext cx="4269440" cy="4524315"/>
          </a:xfrm>
          <a:prstGeom prst="rect">
            <a:avLst/>
          </a:prstGeom>
          <a:noFill/>
        </p:spPr>
        <p:txBody>
          <a:bodyPr wrap="square" rtlCol="0">
            <a:spAutoFit/>
          </a:bodyPr>
          <a:lstStyle/>
          <a:p>
            <a:r>
              <a:rPr lang="nb-NO" sz="1200" dirty="0"/>
              <a:t>Litt over halvparten av respondentene svarer at de kjenner til Hold Norge Rent. Videre er det 29% som kjenner til Handelens miljøfond og 26% som kjenner til strandryddedagen. Hvor mange som kjenner disse, varierer mye over tid. Vi ser også at hver 3. ikke har kjennskap til noen av disse.</a:t>
            </a:r>
          </a:p>
          <a:p>
            <a:endParaRPr lang="nb-NO" sz="1200" dirty="0"/>
          </a:p>
          <a:p>
            <a:r>
              <a:rPr lang="nb-NO" sz="1200" dirty="0"/>
              <a:t>Flere kvinner enn menn svarer at de kjenner til Hold Norge Rent (hhv. 56% mot 50%) og Strandryddedagen (hhv. 31% og 21%). Derimot er det flere menn (34%) enn kvinner (23%) som kjenner Handelens miljøfond.  </a:t>
            </a:r>
          </a:p>
          <a:p>
            <a:endParaRPr lang="nb-NO" sz="1200" dirty="0"/>
          </a:p>
          <a:p>
            <a:r>
              <a:rPr lang="nb-NO" sz="1200" dirty="0"/>
              <a:t>Mange av de over 60 år (73%) svarer at de kjenner til Hold Norge Rent. De i 40-/50-årene ligger på gjennomsnittet i andel som kjenner Hold Norge Rent, mens i de to yngste aldersgrupper er andelen langt under snittet (31-37%).</a:t>
            </a:r>
          </a:p>
          <a:p>
            <a:endParaRPr lang="nb-NO" sz="1200" dirty="0"/>
          </a:p>
          <a:p>
            <a:r>
              <a:rPr lang="nb-NO" sz="1200" dirty="0"/>
              <a:t>Over tid har vi målt store endringer i kjennskapet av disse organisasjonene. Hold Norge Rent var noe mer kjent tidligere, mens det nå er bare de eldste som fortsatt er på det gamle nivået. Men det ser ut til at organisasjonen får et lite løft i år. Strandryddedagen har også en tilbakegang, men fra et noe lavere nivå. Handelens miljøfond er den organisasjonen som er i medvind og øker sitt kjennskap, men har fortsatt et stykke opp til Hold Norge Rent.</a:t>
            </a:r>
          </a:p>
        </p:txBody>
      </p:sp>
    </p:spTree>
    <p:extLst>
      <p:ext uri="{BB962C8B-B14F-4D97-AF65-F5344CB8AC3E}">
        <p14:creationId xmlns:p14="http://schemas.microsoft.com/office/powerpoint/2010/main" val="5095642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902197" y="1448972"/>
            <a:ext cx="3623054" cy="398027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163531" y="1633613"/>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2" y="372240"/>
            <a:ext cx="11656877" cy="615397"/>
          </a:xfrm>
        </p:spPr>
        <p:txBody>
          <a:bodyPr>
            <a:noAutofit/>
          </a:bodyPr>
          <a:lstStyle/>
          <a:p>
            <a:r>
              <a:rPr lang="nb-NO" sz="3200" b="0" dirty="0">
                <a:latin typeface="Arial Nova Light" panose="020B0304020202020204" pitchFamily="34" charset="0"/>
                <a:cs typeface="Calibri Light" panose="020F0302020204030204" pitchFamily="34" charset="0"/>
              </a:rPr>
              <a:t>Hva forbinder du med Hold Norge Rent?</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308402139"/>
              </p:ext>
            </p:extLst>
          </p:nvPr>
        </p:nvGraphicFramePr>
        <p:xfrm>
          <a:off x="498642" y="1308866"/>
          <a:ext cx="7403554" cy="516076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5" name="TekstSylinder 4">
            <a:extLst>
              <a:ext uri="{FF2B5EF4-FFF2-40B4-BE49-F238E27FC236}">
                <a16:creationId xmlns:a16="http://schemas.microsoft.com/office/drawing/2014/main" id="{1612926D-EB33-D31C-FE7E-81496CDD8523}"/>
              </a:ext>
            </a:extLst>
          </p:cNvPr>
          <p:cNvSpPr txBox="1"/>
          <p:nvPr/>
        </p:nvSpPr>
        <p:spPr>
          <a:xfrm>
            <a:off x="8093111" y="2051632"/>
            <a:ext cx="3370946" cy="3354765"/>
          </a:xfrm>
          <a:prstGeom prst="rect">
            <a:avLst/>
          </a:prstGeom>
          <a:noFill/>
        </p:spPr>
        <p:txBody>
          <a:bodyPr wrap="square" rtlCol="0">
            <a:spAutoFit/>
          </a:bodyPr>
          <a:lstStyle/>
          <a:p>
            <a:r>
              <a:rPr lang="nb-NO" sz="1400" dirty="0"/>
              <a:t>Flest forbinder Hold Norge Rent med ryddeaksjoner (44%) og  forebygging av forsøpling (43%), etterfulgt av frivillighet (28%).</a:t>
            </a:r>
          </a:p>
          <a:p>
            <a:endParaRPr lang="nb-NO" sz="1400" dirty="0"/>
          </a:p>
          <a:p>
            <a:r>
              <a:rPr lang="nb-NO" sz="1400" dirty="0"/>
              <a:t>Kvinner og de over 60 år har oppgitt flest svar. De over 60 år svarer i større grad at de forbinder Hold Norge Rent med ryddeaksjoner (60%), forebygging av forsøpling (56%) og frivillighet (33%).</a:t>
            </a:r>
          </a:p>
          <a:p>
            <a:endParaRPr lang="nb-NO" sz="1400" dirty="0"/>
          </a:p>
          <a:p>
            <a:r>
              <a:rPr lang="nb-NO" sz="1400" dirty="0"/>
              <a:t>Kvinner oppgir ryddeaksjoner (47%),  kildesortering (26%) og strandrydding (23%) over gjennomsnittet ofte. </a:t>
            </a:r>
          </a:p>
          <a:p>
            <a:endParaRPr lang="nb-NO" sz="1600" dirty="0"/>
          </a:p>
        </p:txBody>
      </p:sp>
    </p:spTree>
    <p:extLst>
      <p:ext uri="{BB962C8B-B14F-4D97-AF65-F5344CB8AC3E}">
        <p14:creationId xmlns:p14="http://schemas.microsoft.com/office/powerpoint/2010/main" val="30547731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8064500" y="1828799"/>
            <a:ext cx="3411109" cy="340995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428390" y="2086776"/>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2" y="372240"/>
            <a:ext cx="11656877" cy="615397"/>
          </a:xfrm>
        </p:spPr>
        <p:txBody>
          <a:bodyPr>
            <a:noAutofit/>
          </a:bodyPr>
          <a:lstStyle/>
          <a:p>
            <a:r>
              <a:rPr lang="nb-NO" sz="3200" b="0" dirty="0">
                <a:latin typeface="Arial Nova Light" panose="020B0304020202020204" pitchFamily="34" charset="0"/>
                <a:cs typeface="Calibri Light" panose="020F0302020204030204" pitchFamily="34" charset="0"/>
              </a:rPr>
              <a:t>Hva slags type virksomhet er Hold Norge Rent?</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3084085677"/>
              </p:ext>
            </p:extLst>
          </p:nvPr>
        </p:nvGraphicFramePr>
        <p:xfrm>
          <a:off x="536149" y="1319752"/>
          <a:ext cx="7403554" cy="488659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5" name="TekstSylinder 4">
            <a:extLst>
              <a:ext uri="{FF2B5EF4-FFF2-40B4-BE49-F238E27FC236}">
                <a16:creationId xmlns:a16="http://schemas.microsoft.com/office/drawing/2014/main" id="{1612926D-EB33-D31C-FE7E-81496CDD8523}"/>
              </a:ext>
            </a:extLst>
          </p:cNvPr>
          <p:cNvSpPr txBox="1"/>
          <p:nvPr/>
        </p:nvSpPr>
        <p:spPr>
          <a:xfrm>
            <a:off x="8325355" y="2413212"/>
            <a:ext cx="2858407" cy="2462213"/>
          </a:xfrm>
          <a:prstGeom prst="rect">
            <a:avLst/>
          </a:prstGeom>
          <a:noFill/>
        </p:spPr>
        <p:txBody>
          <a:bodyPr wrap="square" rtlCol="0">
            <a:spAutoFit/>
          </a:bodyPr>
          <a:lstStyle/>
          <a:p>
            <a:r>
              <a:rPr lang="nb-NO" sz="1400" dirty="0"/>
              <a:t>Hver 3. svarer at Hold Norge Rent er en ideell organisasjon og dette svaret øker litt over tid. Andre svar er på samme nivå som i tidligere målinger og på et betydelig lavere nivå. </a:t>
            </a:r>
          </a:p>
          <a:p>
            <a:endParaRPr lang="nb-NO" sz="1400" dirty="0">
              <a:highlight>
                <a:srgbClr val="FFFF00"/>
              </a:highlight>
            </a:endParaRPr>
          </a:p>
          <a:p>
            <a:r>
              <a:rPr lang="nb-NO" sz="1400" dirty="0"/>
              <a:t>De over 60 år (43%)  svarer i større grad at Hold Norge Rent er en ideell organisasjon sammenlignet med totalen (33%).</a:t>
            </a:r>
          </a:p>
        </p:txBody>
      </p:sp>
    </p:spTree>
    <p:extLst>
      <p:ext uri="{BB962C8B-B14F-4D97-AF65-F5344CB8AC3E}">
        <p14:creationId xmlns:p14="http://schemas.microsoft.com/office/powerpoint/2010/main" val="106258027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3"/>
          <a:srcRect l="15659" r="15659"/>
          <a:stretch/>
        </p:blipFill>
        <p:spPr>
          <a:xfrm>
            <a:off x="5123891" y="1"/>
            <a:ext cx="7068110" cy="6858000"/>
          </a:xfrm>
          <a:effectLst>
            <a:softEdge rad="342900"/>
          </a:effectLst>
        </p:spPr>
      </p:pic>
      <p:sp>
        <p:nvSpPr>
          <p:cNvPr id="4" name="Titre 11">
            <a:extLst>
              <a:ext uri="{FF2B5EF4-FFF2-40B4-BE49-F238E27FC236}">
                <a16:creationId xmlns:a16="http://schemas.microsoft.com/office/drawing/2014/main" id="{71B5C11E-41C0-AAC0-523F-644058D9CED2}"/>
              </a:ext>
            </a:extLst>
          </p:cNvPr>
          <p:cNvSpPr txBox="1">
            <a:spLocks/>
          </p:cNvSpPr>
          <p:nvPr/>
        </p:nvSpPr>
        <p:spPr>
          <a:xfrm>
            <a:off x="938339" y="636488"/>
            <a:ext cx="3275149"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Holdninger til forsøpling</a:t>
            </a:r>
          </a:p>
        </p:txBody>
      </p:sp>
      <p:sp>
        <p:nvSpPr>
          <p:cNvPr id="9" name="TextBox 8">
            <a:extLst>
              <a:ext uri="{FF2B5EF4-FFF2-40B4-BE49-F238E27FC236}">
                <a16:creationId xmlns:a16="http://schemas.microsoft.com/office/drawing/2014/main" id="{C8B7C6E6-57F4-DE59-8D25-09566E557D4F}"/>
              </a:ext>
            </a:extLst>
          </p:cNvPr>
          <p:cNvSpPr txBox="1"/>
          <p:nvPr/>
        </p:nvSpPr>
        <p:spPr>
          <a:xfrm>
            <a:off x="796066" y="1807113"/>
            <a:ext cx="3517749" cy="275152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1"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Miljødirektoratet og Naturvern-forbundet er ansett av flest å ha høyest kompetanse på forsøpling i Norge </a:t>
            </a:r>
            <a:endParaRPr kumimoji="0" lang="nb-NO" sz="240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endParaRPr>
          </a:p>
        </p:txBody>
      </p:sp>
      <p:sp>
        <p:nvSpPr>
          <p:cNvPr id="2" name="Espace réservé du contenu 12">
            <a:extLst>
              <a:ext uri="{FF2B5EF4-FFF2-40B4-BE49-F238E27FC236}">
                <a16:creationId xmlns:a16="http://schemas.microsoft.com/office/drawing/2014/main" id="{AF90C7A1-838F-B49C-D836-86D79E1EDC7F}"/>
              </a:ext>
            </a:extLst>
          </p:cNvPr>
          <p:cNvSpPr txBox="1">
            <a:spLocks/>
          </p:cNvSpPr>
          <p:nvPr/>
        </p:nvSpPr>
        <p:spPr>
          <a:xfrm>
            <a:off x="1059728" y="4543281"/>
            <a:ext cx="2967824" cy="1966198"/>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r>
              <a:rPr lang="nb-NO" dirty="0"/>
              <a:t>På 3. plass finner vi Hold Norge rent  </a:t>
            </a:r>
            <a:endParaRPr lang="nb-NO" sz="1600" dirty="0"/>
          </a:p>
        </p:txBody>
      </p:sp>
    </p:spTree>
    <p:extLst>
      <p:ext uri="{BB962C8B-B14F-4D97-AF65-F5344CB8AC3E}">
        <p14:creationId xmlns:p14="http://schemas.microsoft.com/office/powerpoint/2010/main" val="146358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8257987" y="1522018"/>
            <a:ext cx="3646843" cy="437496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497366" y="1648042"/>
            <a:ext cx="2260916"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11163391" cy="615397"/>
          </a:xfrm>
        </p:spPr>
        <p:txBody>
          <a:bodyPr>
            <a:noAutofit/>
          </a:bodyPr>
          <a:lstStyle/>
          <a:p>
            <a:r>
              <a:rPr lang="nb-NO" sz="2400" b="0" dirty="0">
                <a:latin typeface="Arial Nova Light" panose="020B0304020202020204" pitchFamily="34" charset="0"/>
                <a:cs typeface="Calibri Light" panose="020F0302020204030204" pitchFamily="34" charset="0"/>
              </a:rPr>
              <a:t>Hvilken av de følgende organisasjoner har høyest kompetanse (..nest høyest kompetanse, ..tredje høyest kompetanse) på forsøpling i Norge (plast i havet, søppel i naturen ol.)?</a:t>
            </a:r>
          </a:p>
        </p:txBody>
      </p:sp>
      <p:sp>
        <p:nvSpPr>
          <p:cNvPr id="3" name="Content Placeholder 2"/>
          <p:cNvSpPr>
            <a:spLocks noGrp="1"/>
          </p:cNvSpPr>
          <p:nvPr/>
        </p:nvSpPr>
        <p:spPr/>
        <p:txBody>
          <a:bodyPr/>
          <a:lstStyle/>
          <a:p>
            <a:pPr lvl="0"/>
            <a:r>
              <a:rPr lang="en-US"/>
              <a:t>Click to edit Master text styles</a:t>
            </a:r>
          </a:p>
        </p:txBody>
      </p:sp>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10" name="TekstSylinder 4">
            <a:extLst>
              <a:ext uri="{FF2B5EF4-FFF2-40B4-BE49-F238E27FC236}">
                <a16:creationId xmlns:a16="http://schemas.microsoft.com/office/drawing/2014/main" id="{BA2E6CCD-847E-49B2-6EAA-42A09A507781}"/>
              </a:ext>
            </a:extLst>
          </p:cNvPr>
          <p:cNvSpPr txBox="1"/>
          <p:nvPr/>
        </p:nvSpPr>
        <p:spPr>
          <a:xfrm>
            <a:off x="8408595" y="1888983"/>
            <a:ext cx="3410174" cy="3970318"/>
          </a:xfrm>
          <a:prstGeom prst="rect">
            <a:avLst/>
          </a:prstGeom>
          <a:noFill/>
        </p:spPr>
        <p:txBody>
          <a:bodyPr wrap="square" rtlCol="0">
            <a:spAutoFit/>
          </a:bodyPr>
          <a:lstStyle/>
          <a:p>
            <a:r>
              <a:rPr lang="nb-NO" sz="1400" dirty="0"/>
              <a:t>Miljødirektoratet er på første plass, med 19% som mener de  har den høyeste kompetansen. Når vi legger til de som en mener har nest høyeste kompetanse, er de også på topp.</a:t>
            </a:r>
          </a:p>
          <a:p>
            <a:endParaRPr lang="nb-NO" sz="1400" dirty="0"/>
          </a:p>
          <a:p>
            <a:r>
              <a:rPr lang="nb-NO" sz="1400" dirty="0"/>
              <a:t>Naturvernforbundet kommer på andre plass. Når vi legger sammen høyest, med nest høyest og tredje høyest kompetanse, er det litt flere som har nevnt dem i forhold til Miljødirektoratet.</a:t>
            </a:r>
          </a:p>
          <a:p>
            <a:endParaRPr lang="nb-NO" sz="1400" dirty="0"/>
          </a:p>
          <a:p>
            <a:r>
              <a:rPr lang="nb-NO" sz="1400" dirty="0"/>
              <a:t>På tredje plass finner vi Hold Norge Rent, etterfulgt av WWF og Natur og Ungdom. </a:t>
            </a:r>
          </a:p>
          <a:p>
            <a:endParaRPr lang="nb-NO" sz="1400" dirty="0"/>
          </a:p>
          <a:p>
            <a:r>
              <a:rPr lang="nb-NO" sz="1400" dirty="0" err="1"/>
              <a:t>Sabima</a:t>
            </a:r>
            <a:r>
              <a:rPr lang="nb-NO" sz="1400" dirty="0"/>
              <a:t> som ligger nederst, har noen få avkrysninger, men under 0,5% for hvert svaralternativ (og som avrundes til 0).</a:t>
            </a:r>
          </a:p>
        </p:txBody>
      </p:sp>
      <p:graphicFrame>
        <p:nvGraphicFramePr>
          <p:cNvPr id="5" name="Content Placeholder 4">
            <a:extLst>
              <a:ext uri="{FF2B5EF4-FFF2-40B4-BE49-F238E27FC236}">
                <a16:creationId xmlns:a16="http://schemas.microsoft.com/office/drawing/2014/main" id="{FA6F09E6-0F84-9E32-24AE-DED7BA701387}"/>
              </a:ext>
            </a:extLst>
          </p:cNvPr>
          <p:cNvGraphicFramePr>
            <a:graphicFrameLocks/>
          </p:cNvGraphicFramePr>
          <p:nvPr>
            <p:extLst>
              <p:ext uri="{D42A27DB-BD31-4B8C-83A1-F6EECF244321}">
                <p14:modId xmlns:p14="http://schemas.microsoft.com/office/powerpoint/2010/main" val="2890142746"/>
              </p:ext>
            </p:extLst>
          </p:nvPr>
        </p:nvGraphicFramePr>
        <p:xfrm>
          <a:off x="239120" y="1277649"/>
          <a:ext cx="8448297" cy="5122160"/>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7">
            <a:extLst>
              <a:ext uri="{FF2B5EF4-FFF2-40B4-BE49-F238E27FC236}">
                <a16:creationId xmlns:a16="http://schemas.microsoft.com/office/drawing/2014/main" id="{1725726C-3453-1996-83B5-46D5D3594CB7}"/>
              </a:ext>
            </a:extLst>
          </p:cNvPr>
          <p:cNvSpPr/>
          <p:nvPr/>
        </p:nvSpPr>
        <p:spPr>
          <a:xfrm>
            <a:off x="2493092" y="1548581"/>
            <a:ext cx="5572125"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r>
              <a:rPr lang="nb-NO" sz="1400" noProof="0" dirty="0">
                <a:solidFill>
                  <a:schemeClr val="accent3"/>
                </a:solidFill>
              </a:rPr>
              <a:t>Organisasjoner sorter etter andel som har svart “høyest kompetanse»</a:t>
            </a:r>
          </a:p>
        </p:txBody>
      </p:sp>
    </p:spTree>
    <p:extLst>
      <p:ext uri="{BB962C8B-B14F-4D97-AF65-F5344CB8AC3E}">
        <p14:creationId xmlns:p14="http://schemas.microsoft.com/office/powerpoint/2010/main" val="5959209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188200" y="1893930"/>
            <a:ext cx="4468677" cy="397347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587769" y="2136469"/>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11155432" cy="615397"/>
          </a:xfrm>
        </p:spPr>
        <p:txBody>
          <a:bodyPr>
            <a:noAutofit/>
          </a:bodyPr>
          <a:lstStyle/>
          <a:p>
            <a:r>
              <a:rPr lang="nb-NO" sz="2800" b="0" dirty="0">
                <a:latin typeface="Arial Nova Light" panose="020B0304020202020204" pitchFamily="34" charset="0"/>
                <a:cs typeface="Calibri Light" panose="020F0302020204030204" pitchFamily="34" charset="0"/>
              </a:rPr>
              <a:t>Dersom du må betale et beløp for å oppnå mindre forsøpling av norsk natur, hvor mye mer er du villig til å betale årlig i kommunale avgifter?</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2594208029"/>
              </p:ext>
            </p:extLst>
          </p:nvPr>
        </p:nvGraphicFramePr>
        <p:xfrm>
          <a:off x="563999" y="1893929"/>
          <a:ext cx="6659775" cy="4310226"/>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480300" y="2458890"/>
            <a:ext cx="4051299" cy="3323987"/>
          </a:xfrm>
          <a:prstGeom prst="rect">
            <a:avLst/>
          </a:prstGeom>
          <a:noFill/>
        </p:spPr>
        <p:txBody>
          <a:bodyPr wrap="square" rtlCol="0">
            <a:spAutoFit/>
          </a:bodyPr>
          <a:lstStyle/>
          <a:p>
            <a:r>
              <a:rPr lang="nb-NO" sz="1400" dirty="0"/>
              <a:t>Det er 48% som oppgir en sum opp til kr 600,- for å oppnå mindre forsøpling av norsk natur. </a:t>
            </a:r>
          </a:p>
          <a:p>
            <a:endParaRPr lang="nb-NO" sz="1400" dirty="0"/>
          </a:p>
          <a:p>
            <a:r>
              <a:rPr lang="nb-NO" sz="1400" dirty="0"/>
              <a:t>De som vil betale 1000 kroner eller mer, utgjør 16%.</a:t>
            </a:r>
          </a:p>
          <a:p>
            <a:endParaRPr lang="nb-NO" sz="1400" dirty="0"/>
          </a:p>
          <a:p>
            <a:r>
              <a:rPr lang="nb-NO" sz="1400" dirty="0"/>
              <a:t>Hver 5. er ikke villig til  betale for dette i det hele tatt. </a:t>
            </a:r>
          </a:p>
          <a:p>
            <a:endParaRPr lang="nb-NO" sz="1400" dirty="0"/>
          </a:p>
          <a:p>
            <a:r>
              <a:rPr lang="nb-NO" sz="1400" dirty="0"/>
              <a:t>Menn er mindre tilbøyelige for å ville betale noe (23% mot 14% blant kvinner).</a:t>
            </a:r>
          </a:p>
          <a:p>
            <a:r>
              <a:rPr lang="nb-NO" sz="1400" dirty="0"/>
              <a:t>Det samme gjelder aldersgruppen 40-59 år (25% er ikke villig til å betale for dette) i forhold til de som er yngre (9-16%) og de eldste (19%). </a:t>
            </a:r>
          </a:p>
          <a:p>
            <a:endParaRPr lang="nb-NO" sz="1400" dirty="0"/>
          </a:p>
        </p:txBody>
      </p:sp>
    </p:spTree>
    <p:extLst>
      <p:ext uri="{BB962C8B-B14F-4D97-AF65-F5344CB8AC3E}">
        <p14:creationId xmlns:p14="http://schemas.microsoft.com/office/powerpoint/2010/main" val="7262359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6B64-5D6B-4011-83A9-D12E647BCFD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387C63-D50B-4841-C732-9DCE8BC49A32}"/>
              </a:ext>
            </a:extLst>
          </p:cNvPr>
          <p:cNvSpPr/>
          <p:nvPr/>
        </p:nvSpPr>
        <p:spPr>
          <a:xfrm>
            <a:off x="8458200" y="1675900"/>
            <a:ext cx="3348444" cy="332789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5196C11-CF13-68B6-B659-1328AA16A106}"/>
              </a:ext>
            </a:extLst>
          </p:cNvPr>
          <p:cNvSpPr txBox="1"/>
          <p:nvPr/>
        </p:nvSpPr>
        <p:spPr>
          <a:xfrm>
            <a:off x="8788987" y="1800688"/>
            <a:ext cx="2260916"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a:extLst>
              <a:ext uri="{FF2B5EF4-FFF2-40B4-BE49-F238E27FC236}">
                <a16:creationId xmlns:a16="http://schemas.microsoft.com/office/drawing/2014/main" id="{33AF7C79-BE8E-B7A2-762B-CD9CA774BCF9}"/>
              </a:ext>
            </a:extLst>
          </p:cNvPr>
          <p:cNvSpPr>
            <a:spLocks noGrp="1"/>
          </p:cNvSpPr>
          <p:nvPr>
            <p:ph type="title"/>
          </p:nvPr>
        </p:nvSpPr>
        <p:spPr>
          <a:xfrm>
            <a:off x="535123" y="372240"/>
            <a:ext cx="11163391" cy="615397"/>
          </a:xfrm>
        </p:spPr>
        <p:txBody>
          <a:bodyPr>
            <a:noAutofit/>
          </a:bodyPr>
          <a:lstStyle/>
          <a:p>
            <a:r>
              <a:rPr lang="nb-NO" sz="2400" b="0" dirty="0">
                <a:latin typeface="Arial Nova Light" panose="020B0304020202020204" pitchFamily="34" charset="0"/>
                <a:cs typeface="Calibri Light" panose="020F0302020204030204" pitchFamily="34" charset="0"/>
              </a:rPr>
              <a:t>Hvilken av de følgende mener du står for den største forsøplingen (..nest største forsøplingen, ..tredje største forsøplingen) av norsk natur?</a:t>
            </a:r>
          </a:p>
        </p:txBody>
      </p:sp>
      <p:sp>
        <p:nvSpPr>
          <p:cNvPr id="3" name="Content Placeholder 2">
            <a:extLst>
              <a:ext uri="{FF2B5EF4-FFF2-40B4-BE49-F238E27FC236}">
                <a16:creationId xmlns:a16="http://schemas.microsoft.com/office/drawing/2014/main" id="{E61655A5-8DAD-8C77-C46F-05D865A57CFC}"/>
              </a:ext>
            </a:extLst>
          </p:cNvPr>
          <p:cNvSpPr>
            <a:spLocks noGrp="1"/>
          </p:cNvSpPr>
          <p:nvPr/>
        </p:nvSpPr>
        <p:spPr/>
        <p:txBody>
          <a:bodyPr/>
          <a:lstStyle/>
          <a:p>
            <a:pPr lvl="0"/>
            <a:r>
              <a:rPr lang="en-US"/>
              <a:t>Click to edit Master text styles</a:t>
            </a:r>
          </a:p>
        </p:txBody>
      </p:sp>
      <p:sp>
        <p:nvSpPr>
          <p:cNvPr id="9" name="Plassholder for lysbildenummer 8">
            <a:extLst>
              <a:ext uri="{FF2B5EF4-FFF2-40B4-BE49-F238E27FC236}">
                <a16:creationId xmlns:a16="http://schemas.microsoft.com/office/drawing/2014/main" id="{52CB9891-65EB-163D-5EF1-D86D23227AEF}"/>
              </a:ext>
            </a:extLst>
          </p:cNvPr>
          <p:cNvSpPr>
            <a:spLocks noGrp="1"/>
          </p:cNvSpPr>
          <p:nvPr>
            <p:ph type="sldNum" sz="quarter" idx="12"/>
          </p:nvPr>
        </p:nvSpPr>
        <p:spPr/>
        <p:txBody>
          <a:bodyPr/>
          <a:lstStyle/>
          <a:p>
            <a:r>
              <a:rPr lang="nb-NO" dirty="0"/>
              <a:t> </a:t>
            </a:r>
          </a:p>
        </p:txBody>
      </p:sp>
      <p:sp>
        <p:nvSpPr>
          <p:cNvPr id="10" name="TekstSylinder 4">
            <a:extLst>
              <a:ext uri="{FF2B5EF4-FFF2-40B4-BE49-F238E27FC236}">
                <a16:creationId xmlns:a16="http://schemas.microsoft.com/office/drawing/2014/main" id="{7B3FC088-4231-82B4-714D-B0623E6CFD2B}"/>
              </a:ext>
            </a:extLst>
          </p:cNvPr>
          <p:cNvSpPr txBox="1"/>
          <p:nvPr/>
        </p:nvSpPr>
        <p:spPr>
          <a:xfrm>
            <a:off x="8691723" y="2097148"/>
            <a:ext cx="3080768" cy="2462213"/>
          </a:xfrm>
          <a:prstGeom prst="rect">
            <a:avLst/>
          </a:prstGeom>
          <a:noFill/>
        </p:spPr>
        <p:txBody>
          <a:bodyPr wrap="square" rtlCol="0">
            <a:spAutoFit/>
          </a:bodyPr>
          <a:lstStyle/>
          <a:p>
            <a:r>
              <a:rPr lang="nb-NO" sz="1400" dirty="0"/>
              <a:t>De man mener står for mest forsøpling er forbrukere / folk flest. Andelen er høyest for denne gruppen både når det gjelder å stå for den største forsøplingen, nest største forsøplingen og den tredje største forsøplingen av norsk natur.</a:t>
            </a:r>
          </a:p>
          <a:p>
            <a:endParaRPr lang="nb-NO" sz="1400" dirty="0"/>
          </a:p>
          <a:p>
            <a:r>
              <a:rPr lang="nb-NO" sz="1400" dirty="0"/>
              <a:t>På et lavere nivå finner vi fiskeri og havbruk, tett fulgt av fabrikker og produksjon. </a:t>
            </a:r>
          </a:p>
        </p:txBody>
      </p:sp>
      <p:graphicFrame>
        <p:nvGraphicFramePr>
          <p:cNvPr id="5" name="Content Placeholder 4">
            <a:extLst>
              <a:ext uri="{FF2B5EF4-FFF2-40B4-BE49-F238E27FC236}">
                <a16:creationId xmlns:a16="http://schemas.microsoft.com/office/drawing/2014/main" id="{506117BB-2A38-B269-D202-C745C8B1C850}"/>
              </a:ext>
            </a:extLst>
          </p:cNvPr>
          <p:cNvGraphicFramePr>
            <a:graphicFrameLocks/>
          </p:cNvGraphicFramePr>
          <p:nvPr>
            <p:extLst>
              <p:ext uri="{D42A27DB-BD31-4B8C-83A1-F6EECF244321}">
                <p14:modId xmlns:p14="http://schemas.microsoft.com/office/powerpoint/2010/main" val="118321219"/>
              </p:ext>
            </p:extLst>
          </p:nvPr>
        </p:nvGraphicFramePr>
        <p:xfrm>
          <a:off x="288691" y="1130300"/>
          <a:ext cx="8448297" cy="5562599"/>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7">
            <a:extLst>
              <a:ext uri="{FF2B5EF4-FFF2-40B4-BE49-F238E27FC236}">
                <a16:creationId xmlns:a16="http://schemas.microsoft.com/office/drawing/2014/main" id="{0F6158CA-E762-C069-D76B-55F8156D13F5}"/>
              </a:ext>
            </a:extLst>
          </p:cNvPr>
          <p:cNvSpPr/>
          <p:nvPr/>
        </p:nvSpPr>
        <p:spPr>
          <a:xfrm>
            <a:off x="2493092" y="1078681"/>
            <a:ext cx="5572125"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r>
              <a:rPr lang="nb-NO" sz="1400" noProof="0" dirty="0">
                <a:solidFill>
                  <a:schemeClr val="accent3"/>
                </a:solidFill>
              </a:rPr>
              <a:t>Organisasjoner sorter etter andel som har svart “største forsøplingen»</a:t>
            </a:r>
          </a:p>
        </p:txBody>
      </p:sp>
    </p:spTree>
    <p:extLst>
      <p:ext uri="{BB962C8B-B14F-4D97-AF65-F5344CB8AC3E}">
        <p14:creationId xmlns:p14="http://schemas.microsoft.com/office/powerpoint/2010/main" val="2492516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78547" y="453781"/>
            <a:ext cx="11539460" cy="738664"/>
          </a:xfrm>
        </p:spPr>
        <p:txBody>
          <a:bodyPr/>
          <a:lstStyle/>
          <a:p>
            <a:r>
              <a:rPr lang="nb-NO" sz="5333" dirty="0"/>
              <a:t>Kontakt</a:t>
            </a:r>
          </a:p>
        </p:txBody>
      </p:sp>
      <p:sp>
        <p:nvSpPr>
          <p:cNvPr id="16" name="TextBox 15"/>
          <p:cNvSpPr txBox="1"/>
          <p:nvPr/>
        </p:nvSpPr>
        <p:spPr>
          <a:xfrm>
            <a:off x="2574654" y="4058950"/>
            <a:ext cx="2139577" cy="738857"/>
          </a:xfrm>
          <a:prstGeom prst="rect">
            <a:avLst/>
          </a:prstGeom>
        </p:spPr>
        <p:txBody>
          <a:bodyPr vert="horz" wrap="square" lIns="0" tIns="0" rIns="0" bIns="0" rtlCol="0">
            <a:spAutoFit/>
          </a:bodyPr>
          <a:lstStyle/>
          <a:p>
            <a:pPr marL="6351"/>
            <a:r>
              <a:rPr lang="en-GB" sz="1867" b="1" dirty="0">
                <a:solidFill>
                  <a:schemeClr val="bg1"/>
                </a:solidFill>
              </a:rPr>
              <a:t>Karen </a:t>
            </a:r>
            <a:r>
              <a:rPr lang="en-GB" sz="1867" b="1" dirty="0" err="1">
                <a:solidFill>
                  <a:schemeClr val="bg1"/>
                </a:solidFill>
              </a:rPr>
              <a:t>Lillebø</a:t>
            </a:r>
            <a:endParaRPr lang="en-GB" sz="1867" b="1" dirty="0">
              <a:solidFill>
                <a:schemeClr val="bg1"/>
              </a:solidFill>
            </a:endParaRPr>
          </a:p>
          <a:p>
            <a:pPr marL="6351"/>
            <a:r>
              <a:rPr lang="en-GB" sz="1467" dirty="0" err="1">
                <a:solidFill>
                  <a:schemeClr val="bg1"/>
                </a:solidFill>
              </a:rPr>
              <a:t>Konsulent</a:t>
            </a:r>
            <a:endParaRPr lang="en-GB" sz="1467" dirty="0">
              <a:solidFill>
                <a:schemeClr val="bg1"/>
              </a:solidFill>
            </a:endParaRPr>
          </a:p>
          <a:p>
            <a:pPr marL="6351"/>
            <a:endParaRPr lang="en-GB" sz="1467" dirty="0">
              <a:solidFill>
                <a:schemeClr val="bg1"/>
              </a:solidFill>
            </a:endParaRPr>
          </a:p>
        </p:txBody>
      </p:sp>
      <p:grpSp>
        <p:nvGrpSpPr>
          <p:cNvPr id="85" name="Group 84"/>
          <p:cNvGrpSpPr/>
          <p:nvPr/>
        </p:nvGrpSpPr>
        <p:grpSpPr bwMode="black">
          <a:xfrm>
            <a:off x="2574654" y="4840227"/>
            <a:ext cx="2421005" cy="225767"/>
            <a:chOff x="326307" y="3795324"/>
            <a:chExt cx="1815754"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566535" cy="169325"/>
            </a:xfrm>
            <a:prstGeom prst="rect">
              <a:avLst/>
            </a:prstGeom>
          </p:spPr>
          <p:txBody>
            <a:bodyPr vert="horz" wrap="none" lIns="0" tIns="0" rIns="0" bIns="0" rtlCol="0">
              <a:spAutoFit/>
            </a:bodyPr>
            <a:lstStyle/>
            <a:p>
              <a:pPr marL="6351"/>
              <a:r>
                <a:rPr lang="en-GB" sz="1467" dirty="0">
                  <a:solidFill>
                    <a:schemeClr val="bg1"/>
                  </a:solidFill>
                </a:rPr>
                <a:t>Karen.Lillebo@ipsos.com</a:t>
              </a:r>
            </a:p>
          </p:txBody>
        </p:sp>
      </p:grpSp>
      <p:grpSp>
        <p:nvGrpSpPr>
          <p:cNvPr id="84" name="Group 83"/>
          <p:cNvGrpSpPr/>
          <p:nvPr/>
        </p:nvGrpSpPr>
        <p:grpSpPr bwMode="black">
          <a:xfrm>
            <a:off x="2581633" y="5135755"/>
            <a:ext cx="1562832" cy="225767"/>
            <a:chOff x="331541" y="4016970"/>
            <a:chExt cx="1172124"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928139" cy="169325"/>
            </a:xfrm>
            <a:prstGeom prst="rect">
              <a:avLst/>
            </a:prstGeom>
          </p:spPr>
          <p:txBody>
            <a:bodyPr vert="horz" wrap="none" lIns="0" tIns="0" rIns="0" bIns="0" rtlCol="0">
              <a:spAutoFit/>
            </a:bodyPr>
            <a:lstStyle/>
            <a:p>
              <a:pPr marL="6351"/>
              <a:r>
                <a:rPr lang="en-GB" sz="1467" dirty="0">
                  <a:solidFill>
                    <a:schemeClr val="bg1"/>
                  </a:solidFill>
                </a:rPr>
                <a:t>+47 950 37 900 </a:t>
              </a:r>
            </a:p>
          </p:txBody>
        </p:sp>
      </p:grpSp>
    </p:spTree>
    <p:extLst>
      <p:ext uri="{BB962C8B-B14F-4D97-AF65-F5344CB8AC3E}">
        <p14:creationId xmlns:p14="http://schemas.microsoft.com/office/powerpoint/2010/main" val="355875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3239" y="349786"/>
            <a:ext cx="3309030" cy="1283937"/>
          </a:xfrm>
        </p:spPr>
        <p:txBody>
          <a:bodyPr vert="horz" lIns="91440" tIns="45720" rIns="91440" bIns="45720" rtlCol="0" anchor="ctr">
            <a:normAutofit/>
          </a:bodyPr>
          <a:lstStyle/>
          <a:p>
            <a:r>
              <a:rPr lang="nb-NO" sz="4000" kern="1200" dirty="0">
                <a:solidFill>
                  <a:schemeClr val="tx1"/>
                </a:solidFill>
                <a:latin typeface="+mj-lt"/>
                <a:ea typeface="+mj-ea"/>
                <a:cs typeface="+mj-cs"/>
              </a:rPr>
              <a:t>Feilmarginer</a:t>
            </a:r>
          </a:p>
        </p:txBody>
      </p:sp>
      <p:sp>
        <p:nvSpPr>
          <p:cNvPr id="7" name="Text Placeholder 6"/>
          <p:cNvSpPr>
            <a:spLocks noGrp="1"/>
          </p:cNvSpPr>
          <p:nvPr>
            <p:ph type="body" sz="quarter" idx="13"/>
          </p:nvPr>
        </p:nvSpPr>
        <p:spPr>
          <a:xfrm>
            <a:off x="301751" y="242420"/>
            <a:ext cx="6858000" cy="503976"/>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2200" dirty="0">
              <a:solidFill>
                <a:schemeClr val="tx1"/>
              </a:solidFill>
            </a:endParaRPr>
          </a:p>
          <a:p>
            <a:r>
              <a:rPr lang="nb-NO" sz="9600" dirty="0">
                <a:solidFill>
                  <a:srgbClr val="92D050"/>
                </a:solidFill>
              </a:rPr>
              <a:t>Prosjektinformasjon</a:t>
            </a:r>
          </a:p>
          <a:p>
            <a:pPr indent="-228600">
              <a:buFont typeface="Arial" panose="020B0604020202020204" pitchFamily="34" charset="0"/>
              <a:buChar char="•"/>
            </a:pPr>
            <a:endParaRPr lang="en-US" sz="2200" dirty="0">
              <a:solidFill>
                <a:schemeClr val="tx1"/>
              </a:solidFill>
            </a:endParaRPr>
          </a:p>
        </p:txBody>
      </p:sp>
      <p:pic>
        <p:nvPicPr>
          <p:cNvPr id="8" name="Bilde 7">
            <a:extLst>
              <a:ext uri="{FF2B5EF4-FFF2-40B4-BE49-F238E27FC236}">
                <a16:creationId xmlns:a16="http://schemas.microsoft.com/office/drawing/2014/main" id="{AF41B69A-02B7-45DF-A5E8-D2BBEC217D49}"/>
              </a:ext>
            </a:extLst>
          </p:cNvPr>
          <p:cNvPicPr>
            <a:picLocks noChangeAspect="1"/>
          </p:cNvPicPr>
          <p:nvPr/>
        </p:nvPicPr>
        <p:blipFill rotWithShape="1">
          <a:blip r:embed="rId3"/>
          <a:srcRect l="805" r="-1" b="-1"/>
          <a:stretch/>
        </p:blipFill>
        <p:spPr>
          <a:xfrm>
            <a:off x="276862" y="2674139"/>
            <a:ext cx="2621576" cy="18016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graphicFrame>
        <p:nvGraphicFramePr>
          <p:cNvPr id="2" name="Table 4">
            <a:extLst>
              <a:ext uri="{FF2B5EF4-FFF2-40B4-BE49-F238E27FC236}">
                <a16:creationId xmlns:a16="http://schemas.microsoft.com/office/drawing/2014/main" id="{942670B5-5AC2-8538-9BB7-97F9CA040486}"/>
              </a:ext>
            </a:extLst>
          </p:cNvPr>
          <p:cNvGraphicFramePr>
            <a:graphicFrameLocks noGrp="1"/>
          </p:cNvGraphicFramePr>
          <p:nvPr>
            <p:extLst>
              <p:ext uri="{D42A27DB-BD31-4B8C-83A1-F6EECF244321}">
                <p14:modId xmlns:p14="http://schemas.microsoft.com/office/powerpoint/2010/main" val="2663909026"/>
              </p:ext>
            </p:extLst>
          </p:nvPr>
        </p:nvGraphicFramePr>
        <p:xfrm>
          <a:off x="3359217" y="483845"/>
          <a:ext cx="8345103" cy="4954675"/>
        </p:xfrm>
        <a:graphic>
          <a:graphicData uri="http://schemas.openxmlformats.org/drawingml/2006/table">
            <a:tbl>
              <a:tblPr firstRow="1" firstCol="1" bandRow="1" bandCol="1">
                <a:tableStyleId>{5C22544A-7EE6-4342-B048-85BDC9FD1C3A}</a:tableStyleId>
              </a:tblPr>
              <a:tblGrid>
                <a:gridCol w="599815">
                  <a:extLst>
                    <a:ext uri="{9D8B030D-6E8A-4147-A177-3AD203B41FA5}">
                      <a16:colId xmlns:a16="http://schemas.microsoft.com/office/drawing/2014/main" val="3149536395"/>
                    </a:ext>
                  </a:extLst>
                </a:gridCol>
                <a:gridCol w="882476">
                  <a:extLst>
                    <a:ext uri="{9D8B030D-6E8A-4147-A177-3AD203B41FA5}">
                      <a16:colId xmlns:a16="http://schemas.microsoft.com/office/drawing/2014/main" val="546214848"/>
                    </a:ext>
                  </a:extLst>
                </a:gridCol>
                <a:gridCol w="991402">
                  <a:extLst>
                    <a:ext uri="{9D8B030D-6E8A-4147-A177-3AD203B41FA5}">
                      <a16:colId xmlns:a16="http://schemas.microsoft.com/office/drawing/2014/main" val="1120076687"/>
                    </a:ext>
                  </a:extLst>
                </a:gridCol>
                <a:gridCol w="991402">
                  <a:extLst>
                    <a:ext uri="{9D8B030D-6E8A-4147-A177-3AD203B41FA5}">
                      <a16:colId xmlns:a16="http://schemas.microsoft.com/office/drawing/2014/main" val="2787275654"/>
                    </a:ext>
                  </a:extLst>
                </a:gridCol>
                <a:gridCol w="1001028">
                  <a:extLst>
                    <a:ext uri="{9D8B030D-6E8A-4147-A177-3AD203B41FA5}">
                      <a16:colId xmlns:a16="http://schemas.microsoft.com/office/drawing/2014/main" val="909515231"/>
                    </a:ext>
                  </a:extLst>
                </a:gridCol>
                <a:gridCol w="1029903">
                  <a:extLst>
                    <a:ext uri="{9D8B030D-6E8A-4147-A177-3AD203B41FA5}">
                      <a16:colId xmlns:a16="http://schemas.microsoft.com/office/drawing/2014/main" val="1431394462"/>
                    </a:ext>
                  </a:extLst>
                </a:gridCol>
                <a:gridCol w="1020278">
                  <a:extLst>
                    <a:ext uri="{9D8B030D-6E8A-4147-A177-3AD203B41FA5}">
                      <a16:colId xmlns:a16="http://schemas.microsoft.com/office/drawing/2014/main" val="2977003451"/>
                    </a:ext>
                  </a:extLst>
                </a:gridCol>
                <a:gridCol w="875899">
                  <a:extLst>
                    <a:ext uri="{9D8B030D-6E8A-4147-A177-3AD203B41FA5}">
                      <a16:colId xmlns:a16="http://schemas.microsoft.com/office/drawing/2014/main" val="3654652373"/>
                    </a:ext>
                  </a:extLst>
                </a:gridCol>
                <a:gridCol w="952900">
                  <a:extLst>
                    <a:ext uri="{9D8B030D-6E8A-4147-A177-3AD203B41FA5}">
                      <a16:colId xmlns:a16="http://schemas.microsoft.com/office/drawing/2014/main" val="3086582254"/>
                    </a:ext>
                  </a:extLst>
                </a:gridCol>
              </a:tblGrid>
              <a:tr h="351485">
                <a:tc>
                  <a:txBody>
                    <a:bodyPr/>
                    <a:lstStyle/>
                    <a:p>
                      <a:pPr algn="ctr">
                        <a:lnSpc>
                          <a:spcPct val="115000"/>
                        </a:lnSpc>
                        <a:spcAft>
                          <a:spcPts val="1000"/>
                        </a:spcAft>
                      </a:pPr>
                      <a:r>
                        <a:rPr lang="nb-NO" sz="1200" dirty="0">
                          <a:effectLst/>
                        </a:rPr>
                        <a:t>Antall</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gridSpan="8">
                  <a:txBody>
                    <a:bodyPr/>
                    <a:lstStyle/>
                    <a:p>
                      <a:pPr algn="ctr">
                        <a:lnSpc>
                          <a:spcPct val="115000"/>
                        </a:lnSpc>
                        <a:spcAft>
                          <a:spcPts val="1000"/>
                        </a:spcAft>
                      </a:pPr>
                      <a:r>
                        <a:rPr lang="nb-NO" sz="1200" dirty="0">
                          <a:effectLst/>
                        </a:rPr>
                        <a:t>Prosentresultat</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012754578"/>
                  </a:ext>
                </a:extLst>
              </a:tr>
              <a:tr h="484372">
                <a:tc>
                  <a:txBody>
                    <a:bodyPr/>
                    <a:lstStyle/>
                    <a:p>
                      <a:pPr algn="ctr">
                        <a:lnSpc>
                          <a:spcPct val="115000"/>
                        </a:lnSpc>
                        <a:spcAft>
                          <a:spcPts val="1000"/>
                        </a:spcAft>
                      </a:pPr>
                      <a:r>
                        <a:rPr lang="nb-NO" sz="1200" dirty="0">
                          <a:effectLst/>
                        </a:rPr>
                        <a:t>observasjoner</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dirty="0">
                          <a:effectLst/>
                        </a:rPr>
                        <a:t>5/95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10/90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15/85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20/80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25/75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30/70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40/60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50/50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869585747"/>
                  </a:ext>
                </a:extLst>
              </a:tr>
              <a:tr h="179139">
                <a:tc>
                  <a:txBody>
                    <a:bodyPr/>
                    <a:lstStyle/>
                    <a:p>
                      <a:pPr algn="ctr">
                        <a:lnSpc>
                          <a:spcPct val="115000"/>
                        </a:lnSpc>
                        <a:spcAft>
                          <a:spcPts val="1000"/>
                        </a:spcAft>
                      </a:pPr>
                      <a:r>
                        <a:rPr lang="nb-NO" sz="1200" dirty="0">
                          <a:effectLst/>
                        </a:rPr>
                        <a:t>20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8.6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12.0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14.2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16.0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17.4</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18.3</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19.6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20.0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351058851"/>
                  </a:ext>
                </a:extLst>
              </a:tr>
              <a:tr h="203776">
                <a:tc>
                  <a:txBody>
                    <a:bodyPr/>
                    <a:lstStyle/>
                    <a:p>
                      <a:pPr algn="ctr">
                        <a:lnSpc>
                          <a:spcPct val="115000"/>
                        </a:lnSpc>
                        <a:spcAft>
                          <a:spcPts val="1000"/>
                        </a:spcAft>
                      </a:pPr>
                      <a:r>
                        <a:rPr lang="nb-NO" sz="1200" dirty="0">
                          <a:effectLst/>
                        </a:rPr>
                        <a:t>50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6.2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8.5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10.1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11.3</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12.2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13.0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13.9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14.1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910089766"/>
                  </a:ext>
                </a:extLst>
              </a:tr>
              <a:tr h="203776">
                <a:tc>
                  <a:txBody>
                    <a:bodyPr/>
                    <a:lstStyle/>
                    <a:p>
                      <a:pPr algn="ctr">
                        <a:lnSpc>
                          <a:spcPct val="115000"/>
                        </a:lnSpc>
                        <a:spcAft>
                          <a:spcPts val="1000"/>
                        </a:spcAft>
                      </a:pPr>
                      <a:r>
                        <a:rPr lang="nb-NO" sz="1200" dirty="0">
                          <a:effectLst/>
                        </a:rPr>
                        <a:t>75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5.0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6.9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8.2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9.2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10.0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10.6</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11.3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11.5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089381638"/>
                  </a:ext>
                </a:extLst>
              </a:tr>
              <a:tr h="203776">
                <a:tc>
                  <a:txBody>
                    <a:bodyPr/>
                    <a:lstStyle/>
                    <a:p>
                      <a:pPr algn="ctr">
                        <a:lnSpc>
                          <a:spcPct val="115000"/>
                        </a:lnSpc>
                        <a:spcAft>
                          <a:spcPts val="1000"/>
                        </a:spcAft>
                      </a:pPr>
                      <a:r>
                        <a:rPr lang="nb-NO" sz="1200" dirty="0">
                          <a:effectLst/>
                        </a:rPr>
                        <a:t>100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4.4</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6.0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7.1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8.0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8.7</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9.2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9.8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10.0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52276269"/>
                  </a:ext>
                </a:extLst>
              </a:tr>
              <a:tr h="203776">
                <a:tc>
                  <a:txBody>
                    <a:bodyPr/>
                    <a:lstStyle/>
                    <a:p>
                      <a:pPr algn="ctr">
                        <a:lnSpc>
                          <a:spcPct val="115000"/>
                        </a:lnSpc>
                        <a:spcAft>
                          <a:spcPts val="1000"/>
                        </a:spcAft>
                      </a:pPr>
                      <a:r>
                        <a:rPr lang="nb-NO" sz="1200" dirty="0">
                          <a:effectLst/>
                        </a:rPr>
                        <a:t>150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dirty="0">
                          <a:effectLst/>
                        </a:rPr>
                        <a:t>3.6</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4.9</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5.8</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6.5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7.1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7.5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8.0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8.2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4047127411"/>
                  </a:ext>
                </a:extLst>
              </a:tr>
              <a:tr h="216563">
                <a:tc>
                  <a:txBody>
                    <a:bodyPr/>
                    <a:lstStyle/>
                    <a:p>
                      <a:pPr algn="ctr">
                        <a:lnSpc>
                          <a:spcPct val="115000"/>
                        </a:lnSpc>
                        <a:spcAft>
                          <a:spcPts val="1000"/>
                        </a:spcAft>
                      </a:pPr>
                      <a:r>
                        <a:rPr lang="nb-NO" sz="1200" dirty="0">
                          <a:effectLst/>
                        </a:rPr>
                        <a:t>200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3.1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6.1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6.5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6.9</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7.1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998588274"/>
                  </a:ext>
                </a:extLst>
              </a:tr>
              <a:tr h="203776">
                <a:tc>
                  <a:txBody>
                    <a:bodyPr/>
                    <a:lstStyle/>
                    <a:p>
                      <a:pPr algn="ctr">
                        <a:lnSpc>
                          <a:spcPct val="115000"/>
                        </a:lnSpc>
                        <a:spcAft>
                          <a:spcPts val="1000"/>
                        </a:spcAft>
                      </a:pPr>
                      <a:r>
                        <a:rPr lang="nb-NO" sz="1200" dirty="0">
                          <a:effectLst/>
                        </a:rPr>
                        <a:t>250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2.8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5.5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5.8</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6.2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6.3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3866041283"/>
                  </a:ext>
                </a:extLst>
              </a:tr>
              <a:tr h="203776">
                <a:tc>
                  <a:txBody>
                    <a:bodyPr/>
                    <a:lstStyle/>
                    <a:p>
                      <a:pPr algn="ctr">
                        <a:lnSpc>
                          <a:spcPct val="115000"/>
                        </a:lnSpc>
                        <a:spcAft>
                          <a:spcPts val="1000"/>
                        </a:spcAft>
                      </a:pPr>
                      <a:r>
                        <a:rPr lang="nb-NO" sz="1200" dirty="0">
                          <a:effectLst/>
                        </a:rPr>
                        <a:t>300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2.5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5.3</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5.7</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755502836"/>
                  </a:ext>
                </a:extLst>
              </a:tr>
              <a:tr h="203776">
                <a:tc>
                  <a:txBody>
                    <a:bodyPr/>
                    <a:lstStyle/>
                    <a:p>
                      <a:pPr algn="ctr">
                        <a:lnSpc>
                          <a:spcPct val="115000"/>
                        </a:lnSpc>
                        <a:spcAft>
                          <a:spcPts val="1000"/>
                        </a:spcAft>
                      </a:pPr>
                      <a:r>
                        <a:rPr lang="nb-NO" sz="1200" dirty="0">
                          <a:effectLst/>
                        </a:rPr>
                        <a:t>400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2.2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5.0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705138730"/>
                  </a:ext>
                </a:extLst>
              </a:tr>
              <a:tr h="203776">
                <a:tc>
                  <a:txBody>
                    <a:bodyPr/>
                    <a:lstStyle/>
                    <a:p>
                      <a:pPr algn="ctr">
                        <a:lnSpc>
                          <a:spcPct val="115000"/>
                        </a:lnSpc>
                        <a:spcAft>
                          <a:spcPts val="1000"/>
                        </a:spcAft>
                      </a:pPr>
                      <a:r>
                        <a:rPr lang="nb-NO" sz="1200" dirty="0">
                          <a:effectLst/>
                        </a:rPr>
                        <a:t>500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3.6</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4.1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4.4</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3954534026"/>
                  </a:ext>
                </a:extLst>
              </a:tr>
              <a:tr h="203776">
                <a:tc>
                  <a:txBody>
                    <a:bodyPr/>
                    <a:lstStyle/>
                    <a:p>
                      <a:pPr algn="ctr">
                        <a:lnSpc>
                          <a:spcPct val="115000"/>
                        </a:lnSpc>
                        <a:spcAft>
                          <a:spcPts val="1000"/>
                        </a:spcAft>
                      </a:pPr>
                      <a:r>
                        <a:rPr lang="nb-NO" sz="1200" dirty="0">
                          <a:effectLst/>
                        </a:rPr>
                        <a:t>600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4.0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4.1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653191177"/>
                  </a:ext>
                </a:extLst>
              </a:tr>
              <a:tr h="203776">
                <a:tc>
                  <a:txBody>
                    <a:bodyPr/>
                    <a:lstStyle/>
                    <a:p>
                      <a:pPr algn="ctr">
                        <a:lnSpc>
                          <a:spcPct val="115000"/>
                        </a:lnSpc>
                        <a:spcAft>
                          <a:spcPts val="1000"/>
                        </a:spcAft>
                      </a:pPr>
                      <a:r>
                        <a:rPr lang="nb-NO" sz="1200" dirty="0">
                          <a:effectLst/>
                        </a:rPr>
                        <a:t>700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3.8</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943890990"/>
                  </a:ext>
                </a:extLst>
              </a:tr>
              <a:tr h="203776">
                <a:tc>
                  <a:txBody>
                    <a:bodyPr/>
                    <a:lstStyle/>
                    <a:p>
                      <a:pPr algn="ctr">
                        <a:lnSpc>
                          <a:spcPct val="115000"/>
                        </a:lnSpc>
                        <a:spcAft>
                          <a:spcPts val="1000"/>
                        </a:spcAft>
                      </a:pPr>
                      <a:r>
                        <a:rPr lang="nb-NO" sz="1200" dirty="0">
                          <a:effectLst/>
                        </a:rPr>
                        <a:t>800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010943466"/>
                  </a:ext>
                </a:extLst>
              </a:tr>
              <a:tr h="246356">
                <a:tc>
                  <a:txBody>
                    <a:bodyPr/>
                    <a:lstStyle/>
                    <a:p>
                      <a:pPr algn="ctr">
                        <a:lnSpc>
                          <a:spcPct val="115000"/>
                        </a:lnSpc>
                        <a:spcAft>
                          <a:spcPts val="1000"/>
                        </a:spcAft>
                      </a:pPr>
                      <a:r>
                        <a:rPr lang="nb-NO" sz="1200" dirty="0">
                          <a:effectLst/>
                        </a:rPr>
                        <a:t>900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2.4</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3.3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3.3</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512154656"/>
                  </a:ext>
                </a:extLst>
              </a:tr>
              <a:tr h="203776">
                <a:tc>
                  <a:txBody>
                    <a:bodyPr/>
                    <a:lstStyle/>
                    <a:p>
                      <a:pPr algn="ctr">
                        <a:lnSpc>
                          <a:spcPct val="115000"/>
                        </a:lnSpc>
                        <a:spcAft>
                          <a:spcPts val="1000"/>
                        </a:spcAft>
                      </a:pPr>
                      <a:r>
                        <a:rPr lang="nb-NO" sz="1200" dirty="0">
                          <a:effectLst/>
                        </a:rPr>
                        <a:t>1000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dirty="0">
                          <a:effectLst/>
                        </a:rPr>
                        <a:t>1.4</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1.9</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2.3</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2.5</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2.7</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2.9</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3.2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3883759130"/>
                  </a:ext>
                </a:extLst>
              </a:tr>
              <a:tr h="203776">
                <a:tc>
                  <a:txBody>
                    <a:bodyPr/>
                    <a:lstStyle/>
                    <a:p>
                      <a:pPr algn="ctr">
                        <a:lnSpc>
                          <a:spcPct val="115000"/>
                        </a:lnSpc>
                        <a:spcAft>
                          <a:spcPts val="1000"/>
                        </a:spcAft>
                      </a:pPr>
                      <a:r>
                        <a:rPr lang="nb-NO" sz="1200" dirty="0">
                          <a:effectLst/>
                        </a:rPr>
                        <a:t>1200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1.7</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2.6</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587418170"/>
                  </a:ext>
                </a:extLst>
              </a:tr>
              <a:tr h="203776">
                <a:tc>
                  <a:txBody>
                    <a:bodyPr/>
                    <a:lstStyle/>
                    <a:p>
                      <a:pPr algn="ctr">
                        <a:lnSpc>
                          <a:spcPct val="115000"/>
                        </a:lnSpc>
                        <a:spcAft>
                          <a:spcPts val="1000"/>
                        </a:spcAft>
                      </a:pPr>
                      <a:r>
                        <a:rPr lang="nb-NO" sz="1200" dirty="0">
                          <a:effectLst/>
                        </a:rPr>
                        <a:t>1400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2.1</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2.4</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2.7</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2652286177"/>
                  </a:ext>
                </a:extLst>
              </a:tr>
              <a:tr h="203776">
                <a:tc>
                  <a:txBody>
                    <a:bodyPr/>
                    <a:lstStyle/>
                    <a:p>
                      <a:pPr algn="ctr">
                        <a:lnSpc>
                          <a:spcPct val="115000"/>
                        </a:lnSpc>
                        <a:spcAft>
                          <a:spcPts val="1000"/>
                        </a:spcAft>
                      </a:pPr>
                      <a:r>
                        <a:rPr lang="nb-NO" sz="1200" dirty="0">
                          <a:effectLst/>
                        </a:rPr>
                        <a:t>1600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dirty="0">
                          <a:effectLst/>
                        </a:rPr>
                        <a:t>1.1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2.4</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436154690"/>
                  </a:ext>
                </a:extLst>
              </a:tr>
              <a:tr h="203776">
                <a:tc>
                  <a:txBody>
                    <a:bodyPr/>
                    <a:lstStyle/>
                    <a:p>
                      <a:pPr algn="ctr">
                        <a:lnSpc>
                          <a:spcPct val="115000"/>
                        </a:lnSpc>
                        <a:spcAft>
                          <a:spcPts val="1000"/>
                        </a:spcAft>
                      </a:pPr>
                      <a:r>
                        <a:rPr lang="nb-NO" sz="1200" dirty="0">
                          <a:effectLst/>
                        </a:rPr>
                        <a:t>2000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a:effectLst/>
                        </a:rPr>
                        <a:t>1.0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1.3</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1.6</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1.8</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1.9</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2.0</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2.2</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2.2</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101884885"/>
                  </a:ext>
                </a:extLst>
              </a:tr>
              <a:tr h="203776">
                <a:tc>
                  <a:txBody>
                    <a:bodyPr/>
                    <a:lstStyle/>
                    <a:p>
                      <a:pPr algn="ctr">
                        <a:lnSpc>
                          <a:spcPct val="115000"/>
                        </a:lnSpc>
                        <a:spcAft>
                          <a:spcPts val="1000"/>
                        </a:spcAft>
                      </a:pPr>
                      <a:r>
                        <a:rPr lang="nb-NO" sz="1200" dirty="0">
                          <a:effectLst/>
                        </a:rPr>
                        <a:t>3000</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solidFill>
                      <a:srgbClr val="0070C0"/>
                    </a:solidFill>
                  </a:tcPr>
                </a:tc>
                <a:tc>
                  <a:txBody>
                    <a:bodyPr/>
                    <a:lstStyle/>
                    <a:p>
                      <a:pPr algn="ctr">
                        <a:lnSpc>
                          <a:spcPct val="115000"/>
                        </a:lnSpc>
                        <a:spcAft>
                          <a:spcPts val="1000"/>
                        </a:spcAft>
                      </a:pPr>
                      <a:r>
                        <a:rPr lang="nb-NO" sz="1200" dirty="0">
                          <a:effectLst/>
                        </a:rPr>
                        <a:t>0.8</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1.1</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1.3</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a:effectLst/>
                        </a:rPr>
                        <a:t>1.5</a:t>
                      </a:r>
                      <a:endParaRPr lang="nb-NO" sz="110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1.6</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1.7</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1.8</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tc>
                  <a:txBody>
                    <a:bodyPr/>
                    <a:lstStyle/>
                    <a:p>
                      <a:pPr algn="ctr">
                        <a:lnSpc>
                          <a:spcPct val="115000"/>
                        </a:lnSpc>
                        <a:spcAft>
                          <a:spcPts val="1000"/>
                        </a:spcAft>
                      </a:pPr>
                      <a:r>
                        <a:rPr lang="nb-NO" sz="1200" dirty="0">
                          <a:effectLst/>
                        </a:rPr>
                        <a:t>1.8</a:t>
                      </a:r>
                      <a:endParaRPr lang="nb-NO" sz="1100" dirty="0">
                        <a:effectLst/>
                        <a:latin typeface="Arial" panose="020B0604020202020204" pitchFamily="34" charset="0"/>
                        <a:ea typeface="Arial" panose="020B0604020202020204" pitchFamily="34" charset="0"/>
                        <a:cs typeface="Times New Roman" panose="02020603050405020304" pitchFamily="18" charset="0"/>
                      </a:endParaRPr>
                    </a:p>
                  </a:txBody>
                  <a:tcPr marL="44139" marR="44139" marT="0" marB="0"/>
                </a:tc>
                <a:extLst>
                  <a:ext uri="{0D108BD9-81ED-4DB2-BD59-A6C34878D82A}">
                    <a16:rowId xmlns:a16="http://schemas.microsoft.com/office/drawing/2014/main" val="1614942823"/>
                  </a:ext>
                </a:extLst>
              </a:tr>
            </a:tbl>
          </a:graphicData>
        </a:graphic>
      </p:graphicFrame>
      <p:sp>
        <p:nvSpPr>
          <p:cNvPr id="3" name="TekstSylinder 2">
            <a:extLst>
              <a:ext uri="{FF2B5EF4-FFF2-40B4-BE49-F238E27FC236}">
                <a16:creationId xmlns:a16="http://schemas.microsoft.com/office/drawing/2014/main" id="{6815C3D3-E346-57AA-4CA6-4B4A5B9FAB13}"/>
              </a:ext>
            </a:extLst>
          </p:cNvPr>
          <p:cNvSpPr txBox="1"/>
          <p:nvPr/>
        </p:nvSpPr>
        <p:spPr>
          <a:xfrm>
            <a:off x="3368842" y="5486400"/>
            <a:ext cx="8287351" cy="614912"/>
          </a:xfrm>
          <a:prstGeom prst="rect">
            <a:avLst/>
          </a:prstGeom>
          <a:noFill/>
        </p:spPr>
        <p:txBody>
          <a:bodyPr wrap="square" lIns="0" tIns="0" rIns="0" bIns="0" rtlCol="0">
            <a:spAutoFit/>
          </a:bodyPr>
          <a:lstStyle/>
          <a:p>
            <a:pPr algn="l">
              <a:lnSpc>
                <a:spcPct val="115000"/>
              </a:lnSpc>
              <a:spcBef>
                <a:spcPts val="400"/>
              </a:spcBef>
              <a:spcAft>
                <a:spcPts val="400"/>
              </a:spcAft>
            </a:pPr>
            <a:r>
              <a:rPr lang="nb-NO" sz="1000" b="1" dirty="0">
                <a:solidFill>
                  <a:schemeClr val="tx1"/>
                </a:solidFill>
              </a:rPr>
              <a:t>Feilmarginer ved rent lotterisk utvalg (befolkningsundersøkelsen)</a:t>
            </a:r>
          </a:p>
          <a:p>
            <a:pPr algn="l">
              <a:lnSpc>
                <a:spcPct val="115000"/>
              </a:lnSpc>
              <a:spcBef>
                <a:spcPts val="400"/>
              </a:spcBef>
              <a:spcAft>
                <a:spcPts val="400"/>
              </a:spcAft>
            </a:pPr>
            <a:r>
              <a:rPr lang="nb-NO" sz="1000" b="1" dirty="0">
                <a:solidFill>
                  <a:schemeClr val="tx1"/>
                </a:solidFill>
              </a:rPr>
              <a:t>Prosentresultatet pluss/minus feilmarginen i tabellen angir et såkalt 95% konfidensintervall som er slik at vi med 95% sikkerhet kan si at det dekker det sanne resultat (forutsatt at målefeil og systematiske feil ikke forekommer).</a:t>
            </a:r>
            <a:endParaRPr lang="en-US" sz="2400" b="1" dirty="0" err="1">
              <a:solidFill>
                <a:schemeClr val="tx1"/>
              </a:solidFill>
            </a:endParaRPr>
          </a:p>
        </p:txBody>
      </p:sp>
    </p:spTree>
    <p:extLst>
      <p:ext uri="{BB962C8B-B14F-4D97-AF65-F5344CB8AC3E}">
        <p14:creationId xmlns:p14="http://schemas.microsoft.com/office/powerpoint/2010/main" val="371979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2E659E8-B9B3-E8E7-E73C-F48CF63C373A}"/>
              </a:ext>
            </a:extLst>
          </p:cNvPr>
          <p:cNvSpPr>
            <a:spLocks noGrp="1"/>
          </p:cNvSpPr>
          <p:nvPr>
            <p:ph idx="1"/>
          </p:nvPr>
        </p:nvSpPr>
        <p:spPr>
          <a:xfrm>
            <a:off x="6595151" y="2257124"/>
            <a:ext cx="5150653" cy="3662363"/>
          </a:xfrm>
        </p:spPr>
        <p:txBody>
          <a:bodyPr>
            <a:normAutofit/>
          </a:bodyPr>
          <a:lstStyle/>
          <a:p>
            <a:r>
              <a:rPr lang="en-US" dirty="0"/>
              <a:t>RESULTATER</a:t>
            </a:r>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6267452" y="701874"/>
            <a:ext cx="5481636" cy="1203126"/>
          </a:xfrm>
        </p:spPr>
        <p:txBody>
          <a:bodyPr wrap="square" anchor="t">
            <a:normAutofit/>
          </a:bodyPr>
          <a:lstStyle/>
          <a:p>
            <a:r>
              <a:rPr lang="nb-NO" dirty="0"/>
              <a:t> </a:t>
            </a:r>
          </a:p>
        </p:txBody>
      </p:sp>
      <p:pic>
        <p:nvPicPr>
          <p:cNvPr id="6" name="Picture 5">
            <a:extLst>
              <a:ext uri="{FF2B5EF4-FFF2-40B4-BE49-F238E27FC236}">
                <a16:creationId xmlns:a16="http://schemas.microsoft.com/office/drawing/2014/main" id="{C35181BB-E1E5-DAA3-D55E-68F10847AC63}"/>
              </a:ext>
            </a:extLst>
          </p:cNvPr>
          <p:cNvPicPr>
            <a:picLocks noChangeAspect="1"/>
          </p:cNvPicPr>
          <p:nvPr/>
        </p:nvPicPr>
        <p:blipFill>
          <a:blip r:embed="rId2"/>
          <a:srcRect l="16824" r="16824"/>
          <a:stretch/>
        </p:blipFill>
        <p:spPr>
          <a:xfrm>
            <a:off x="230678" y="234525"/>
            <a:ext cx="5948363" cy="547931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noFill/>
        </p:spPr>
      </p:pic>
    </p:spTree>
    <p:extLst>
      <p:ext uri="{BB962C8B-B14F-4D97-AF65-F5344CB8AC3E}">
        <p14:creationId xmlns:p14="http://schemas.microsoft.com/office/powerpoint/2010/main" val="3494910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5627" r="15627"/>
          <a:stretch/>
        </p:blipFill>
        <p:spPr>
          <a:xfrm>
            <a:off x="5123891" y="1"/>
            <a:ext cx="7068110" cy="6858000"/>
          </a:xfrm>
          <a:effectLst>
            <a:softEdge rad="254000"/>
          </a:effectLst>
        </p:spPr>
      </p:pic>
      <p:sp>
        <p:nvSpPr>
          <p:cNvPr id="12" name="Titre 11">
            <a:extLst>
              <a:ext uri="{FF2B5EF4-FFF2-40B4-BE49-F238E27FC236}">
                <a16:creationId xmlns:a16="http://schemas.microsoft.com/office/drawing/2014/main" id="{57BF7EE6-E0B2-1E95-E2DE-D6728FAD7217}"/>
              </a:ext>
            </a:extLst>
          </p:cNvPr>
          <p:cNvSpPr txBox="1">
            <a:spLocks/>
          </p:cNvSpPr>
          <p:nvPr/>
        </p:nvSpPr>
        <p:spPr>
          <a:xfrm>
            <a:off x="689434" y="569968"/>
            <a:ext cx="3687075"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all" spc="300" normalizeH="0" baseline="0" noProof="0" dirty="0">
                <a:ln>
                  <a:noFill/>
                </a:ln>
                <a:solidFill>
                  <a:schemeClr val="accent6">
                    <a:lumMod val="50000"/>
                  </a:schemeClr>
                </a:solidFill>
                <a:effectLst/>
                <a:uLnTx/>
                <a:uFillTx/>
                <a:latin typeface="Arial Nova Light" panose="020B0304020202020204" pitchFamily="34" charset="0"/>
              </a:rPr>
              <a:t>Deltakelse i ryddeaksjoner</a:t>
            </a:r>
          </a:p>
        </p:txBody>
      </p:sp>
      <p:sp>
        <p:nvSpPr>
          <p:cNvPr id="13" name="Titre 11">
            <a:extLst>
              <a:ext uri="{FF2B5EF4-FFF2-40B4-BE49-F238E27FC236}">
                <a16:creationId xmlns:a16="http://schemas.microsoft.com/office/drawing/2014/main" id="{A948AED6-99BA-2D05-2B31-87575CB565F3}"/>
              </a:ext>
            </a:extLst>
          </p:cNvPr>
          <p:cNvSpPr txBox="1">
            <a:spLocks/>
          </p:cNvSpPr>
          <p:nvPr/>
        </p:nvSpPr>
        <p:spPr>
          <a:xfrm>
            <a:off x="1162424" y="1671536"/>
            <a:ext cx="2741095" cy="425451"/>
          </a:xfrm>
          <a:prstGeom prst="rect">
            <a:avLst/>
          </a:prstGeom>
          <a:solidFill>
            <a:schemeClr val="bg1"/>
          </a:solid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lvl="0" algn="ctr">
              <a:defRPr/>
            </a:pPr>
            <a:r>
              <a:rPr kumimoji="0" lang="nb-NO" sz="72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rPr>
              <a:t>13%</a:t>
            </a:r>
            <a:endParaRPr kumimoji="0" lang="nb-NO" sz="48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endParaRPr>
          </a:p>
        </p:txBody>
      </p:sp>
      <p:sp>
        <p:nvSpPr>
          <p:cNvPr id="15" name="Espace réservé du contenu 12">
            <a:extLst>
              <a:ext uri="{FF2B5EF4-FFF2-40B4-BE49-F238E27FC236}">
                <a16:creationId xmlns:a16="http://schemas.microsoft.com/office/drawing/2014/main" id="{2DFBC161-281A-C728-104F-C6D22F7D6248}"/>
              </a:ext>
            </a:extLst>
          </p:cNvPr>
          <p:cNvSpPr txBox="1">
            <a:spLocks/>
          </p:cNvSpPr>
          <p:nvPr/>
        </p:nvSpPr>
        <p:spPr>
          <a:xfrm>
            <a:off x="846078" y="3449220"/>
            <a:ext cx="3373787" cy="2407294"/>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endParaRPr lang="nb-NO" dirty="0">
              <a:solidFill>
                <a:schemeClr val="tx1">
                  <a:lumMod val="90000"/>
                  <a:lumOff val="10000"/>
                </a:schemeClr>
              </a:solidFill>
              <a:highlight>
                <a:srgbClr val="FFFF00"/>
              </a:highlight>
              <a:cs typeface="Arial" panose="020B0604020202020204" pitchFamily="34" charset="0"/>
            </a:endParaRPr>
          </a:p>
          <a:p>
            <a:pPr marL="4763" algn="ctr"/>
            <a:r>
              <a:rPr lang="nb-NO" dirty="0">
                <a:solidFill>
                  <a:schemeClr val="tx1">
                    <a:lumMod val="90000"/>
                    <a:lumOff val="10000"/>
                  </a:schemeClr>
                </a:solidFill>
                <a:cs typeface="Arial" panose="020B0604020202020204" pitchFamily="34" charset="0"/>
              </a:rPr>
              <a:t>Andelen blant dem under 25 år er høyere enn blant dem som er over denne alderen.</a:t>
            </a:r>
          </a:p>
        </p:txBody>
      </p:sp>
      <p:sp>
        <p:nvSpPr>
          <p:cNvPr id="21" name="TextBox 20">
            <a:extLst>
              <a:ext uri="{FF2B5EF4-FFF2-40B4-BE49-F238E27FC236}">
                <a16:creationId xmlns:a16="http://schemas.microsoft.com/office/drawing/2014/main" id="{1B4A5A54-E964-3606-6776-D2F0C3F47757}"/>
              </a:ext>
            </a:extLst>
          </p:cNvPr>
          <p:cNvSpPr txBox="1"/>
          <p:nvPr/>
        </p:nvSpPr>
        <p:spPr>
          <a:xfrm>
            <a:off x="1062805" y="2671303"/>
            <a:ext cx="2940333" cy="1015663"/>
          </a:xfrm>
          <a:prstGeom prst="rect">
            <a:avLst/>
          </a:prstGeom>
          <a:noFill/>
        </p:spPr>
        <p:txBody>
          <a:bodyPr wrap="square">
            <a:spAutoFit/>
          </a:bodyPr>
          <a:lstStyle/>
          <a:p>
            <a:pPr algn="ctr"/>
            <a: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har deltatt </a:t>
            </a:r>
            <a:b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br>
            <a: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i ryddeaksjoner </a:t>
            </a:r>
            <a:b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br>
            <a:r>
              <a:rPr kumimoji="0" lang="nb-NO" sz="20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i løpet av 2025</a:t>
            </a:r>
            <a:endParaRPr lang="nb-NO" sz="2000" dirty="0">
              <a:solidFill>
                <a:schemeClr val="accent6"/>
              </a:solidFill>
              <a:latin typeface="Arial Nova Light" panose="020B0304020202020204" pitchFamily="34" charset="0"/>
            </a:endParaRPr>
          </a:p>
        </p:txBody>
      </p:sp>
    </p:spTree>
    <p:extLst>
      <p:ext uri="{BB962C8B-B14F-4D97-AF65-F5344CB8AC3E}">
        <p14:creationId xmlns:p14="http://schemas.microsoft.com/office/powerpoint/2010/main" val="90577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691717" y="1554480"/>
            <a:ext cx="3965159" cy="439380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933457" y="1670819"/>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10363249" cy="615397"/>
          </a:xfrm>
        </p:spPr>
        <p:txBody>
          <a:bodyPr>
            <a:noAutofit/>
          </a:bodyPr>
          <a:lstStyle/>
          <a:p>
            <a:r>
              <a:rPr lang="nb-NO" sz="3200" b="0" dirty="0">
                <a:latin typeface="Arial Nova Light" panose="020B0304020202020204" pitchFamily="34" charset="0"/>
                <a:cs typeface="Calibri Light" panose="020F0302020204030204" pitchFamily="34" charset="0"/>
              </a:rPr>
              <a:t>Har du deltatt på strandrydding eller ryddeaksjoner i 2025 og har du eventuelt deltatt en eller flere ganger?</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423011842"/>
              </p:ext>
            </p:extLst>
          </p:nvPr>
        </p:nvGraphicFramePr>
        <p:xfrm>
          <a:off x="554172" y="1537970"/>
          <a:ext cx="7013993" cy="46674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B06AB394-9BFC-4089-A917-932569C08631}"/>
              </a:ext>
            </a:extLst>
          </p:cNvPr>
          <p:cNvSpPr txBox="1"/>
          <p:nvPr/>
        </p:nvSpPr>
        <p:spPr>
          <a:xfrm>
            <a:off x="7853082" y="2017800"/>
            <a:ext cx="3657600" cy="3785652"/>
          </a:xfrm>
          <a:prstGeom prst="rect">
            <a:avLst/>
          </a:prstGeom>
          <a:noFill/>
          <a:ln>
            <a:noFill/>
          </a:ln>
        </p:spPr>
        <p:txBody>
          <a:bodyPr wrap="square" rtlCol="0">
            <a:spAutoFit/>
          </a:bodyPr>
          <a:lstStyle/>
          <a:p>
            <a:r>
              <a:rPr lang="nb-NO" sz="1600" dirty="0"/>
              <a:t>Det er 13% totalt som har deltatt på ryddeaksjoner i løpet av det siste året. Andelen har variert lite over de årene vi har målt deltagelse.</a:t>
            </a:r>
          </a:p>
          <a:p>
            <a:endParaRPr lang="nb-NO" sz="1600" dirty="0">
              <a:highlight>
                <a:srgbClr val="FFFF00"/>
              </a:highlight>
            </a:endParaRPr>
          </a:p>
          <a:p>
            <a:r>
              <a:rPr lang="nb-NO" sz="1600" dirty="0"/>
              <a:t>De under 25 år deltar i størst grad – 13% har deltatt en gang i år og ytterligere 3% har deltatt flere ganger i løpet av 2025.  De som er i alderen 25-39 år, har deltatt i minst grad (7% + 1%).</a:t>
            </a:r>
          </a:p>
          <a:p>
            <a:endParaRPr lang="nb-NO" sz="1600" dirty="0"/>
          </a:p>
          <a:p>
            <a:r>
              <a:rPr lang="nb-NO" sz="1600" dirty="0"/>
              <a:t>Ut fra bosted, er det de som er bosatt i Nord-Norge som er ivrigst (12% + 8%). </a:t>
            </a:r>
          </a:p>
          <a:p>
            <a:endParaRPr lang="nb-NO" sz="1600" dirty="0"/>
          </a:p>
          <a:p>
            <a:endParaRPr lang="nb-NO" sz="1600" dirty="0"/>
          </a:p>
        </p:txBody>
      </p:sp>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719581" y="1651881"/>
            <a:ext cx="3876491" cy="410346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7932876" y="1875945"/>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Har du deltatt på strandrydding eller ryddeaksjoner i tidligere år? </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238247162"/>
              </p:ext>
            </p:extLst>
          </p:nvPr>
        </p:nvGraphicFramePr>
        <p:xfrm>
          <a:off x="535123" y="1893928"/>
          <a:ext cx="7035258" cy="4567832"/>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3" y="1329010"/>
            <a:ext cx="6960830" cy="246221"/>
          </a:xfrm>
          <a:prstGeom prst="rect">
            <a:avLst/>
          </a:prstGeom>
        </p:spPr>
        <p:txBody>
          <a:bodyPr vert="horz" wrap="square" lIns="0" tIns="0" rIns="0" bIns="0" rtlCol="0">
            <a:spAutoFit/>
          </a:bodyPr>
          <a:lstStyle/>
          <a:p>
            <a:pPr marL="4763"/>
            <a:r>
              <a:rPr lang="en-GB" sz="1600" dirty="0">
                <a:solidFill>
                  <a:schemeClr val="bg1">
                    <a:lumMod val="50000"/>
                  </a:schemeClr>
                </a:solidFill>
                <a:latin typeface="Arial Nova Light" panose="020B0304020202020204" pitchFamily="34" charset="0"/>
              </a:rPr>
              <a:t> </a:t>
            </a:r>
            <a:r>
              <a:rPr lang="en-US" sz="1600" b="0" dirty="0">
                <a:solidFill>
                  <a:schemeClr val="bg1">
                    <a:lumMod val="50000"/>
                  </a:schemeClr>
                </a:solidFill>
                <a:latin typeface="Arial Nova Light" panose="020B0304020202020204" pitchFamily="34" charset="0"/>
                <a:cs typeface="Calibri Light" panose="020F0302020204030204" pitchFamily="34" charset="0"/>
              </a:rPr>
              <a:t>(</a:t>
            </a:r>
            <a:r>
              <a:rPr lang="nb-NO" sz="1600" b="0" dirty="0">
                <a:solidFill>
                  <a:schemeClr val="bg1">
                    <a:lumMod val="50000"/>
                  </a:schemeClr>
                </a:solidFill>
                <a:latin typeface="Arial Nova Light" panose="020B0304020202020204" pitchFamily="34" charset="0"/>
                <a:cs typeface="Calibri Light" panose="020F0302020204030204" pitchFamily="34" charset="0"/>
              </a:rPr>
              <a:t>I januar 2021 var formuleringen “i perioden 2011 – 2019»)</a:t>
            </a:r>
            <a:endParaRPr lang="en-GB" sz="1600" dirty="0">
              <a:solidFill>
                <a:schemeClr val="bg1">
                  <a:lumMod val="50000"/>
                </a:schemeClr>
              </a:solidFill>
              <a:latin typeface="Arial Nova Light" panose="020B0304020202020204" pitchFamily="34" charset="0"/>
            </a:endParaRP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7904757" y="2198601"/>
            <a:ext cx="3662403" cy="3293209"/>
          </a:xfrm>
          <a:prstGeom prst="rect">
            <a:avLst/>
          </a:prstGeom>
          <a:noFill/>
        </p:spPr>
        <p:txBody>
          <a:bodyPr wrap="square" rtlCol="0">
            <a:spAutoFit/>
          </a:bodyPr>
          <a:lstStyle/>
          <a:p>
            <a:r>
              <a:rPr lang="nb-NO" sz="1600" dirty="0"/>
              <a:t>13% har deltatt en gang på ryddeaksjoner/strandrydding i tidligere år og 12% har gjort det flere ganger.</a:t>
            </a:r>
          </a:p>
          <a:p>
            <a:endParaRPr lang="nb-NO" sz="1600" dirty="0">
              <a:highlight>
                <a:srgbClr val="FFFF00"/>
              </a:highlight>
            </a:endParaRPr>
          </a:p>
          <a:p>
            <a:r>
              <a:rPr lang="nb-NO" sz="1600" dirty="0"/>
              <a:t>Aldersgruppen 15-24 år har deltatt betydelig oftere (41%) </a:t>
            </a:r>
            <a:r>
              <a:rPr lang="nb-NO" sz="1600" u="sng" dirty="0"/>
              <a:t>en eller flere ganger</a:t>
            </a:r>
            <a:r>
              <a:rPr lang="nb-NO" sz="1600" dirty="0"/>
              <a:t> i tidligere år, enn de i eldre aldersgrupper (20-28%).</a:t>
            </a:r>
          </a:p>
          <a:p>
            <a:endParaRPr lang="nb-NO" sz="1600" dirty="0"/>
          </a:p>
          <a:p>
            <a:r>
              <a:rPr lang="nb-NO" sz="1600" dirty="0"/>
              <a:t>Også når vi spør om tidligere år, er det flere i Nord-Norge (37%) som oppgir en noe høyere deltakelse enn hva man gjør i andre landsdeler (21-27%).</a:t>
            </a:r>
          </a:p>
        </p:txBody>
      </p:sp>
    </p:spTree>
    <p:extLst>
      <p:ext uri="{BB962C8B-B14F-4D97-AF65-F5344CB8AC3E}">
        <p14:creationId xmlns:p14="http://schemas.microsoft.com/office/powerpoint/2010/main" val="41064402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06EE2B1-2907-A01A-63CE-AF2870A57C34}"/>
              </a:ext>
            </a:extLst>
          </p:cNvPr>
          <p:cNvPicPr>
            <a:picLocks noGrp="1" noChangeAspect="1"/>
          </p:cNvPicPr>
          <p:nvPr>
            <p:ph type="pic" sz="quarter" idx="15"/>
          </p:nvPr>
        </p:nvPicPr>
        <p:blipFill>
          <a:blip r:embed="rId3"/>
          <a:srcRect l="15673" r="15673"/>
          <a:stretch/>
        </p:blipFill>
        <p:spPr>
          <a:xfrm>
            <a:off x="5123891" y="1"/>
            <a:ext cx="7068110" cy="6858000"/>
          </a:xfrm>
          <a:effectLst>
            <a:softEdge rad="355600"/>
          </a:effectLst>
        </p:spPr>
      </p:pic>
      <p:sp>
        <p:nvSpPr>
          <p:cNvPr id="2" name="Espace réservé du contenu 12">
            <a:extLst>
              <a:ext uri="{FF2B5EF4-FFF2-40B4-BE49-F238E27FC236}">
                <a16:creationId xmlns:a16="http://schemas.microsoft.com/office/drawing/2014/main" id="{6542610D-FAAC-BD88-67E6-077755DBAC7B}"/>
              </a:ext>
            </a:extLst>
          </p:cNvPr>
          <p:cNvSpPr txBox="1">
            <a:spLocks/>
          </p:cNvSpPr>
          <p:nvPr/>
        </p:nvSpPr>
        <p:spPr>
          <a:xfrm>
            <a:off x="850580" y="4220902"/>
            <a:ext cx="3528232" cy="1966198"/>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r>
              <a:rPr lang="nb-NO" dirty="0">
                <a:solidFill>
                  <a:schemeClr val="tx1">
                    <a:lumMod val="90000"/>
                    <a:lumOff val="10000"/>
                  </a:schemeClr>
                </a:solidFill>
              </a:rPr>
              <a:t>Det er flere som rydder i regi av andre enn i egen regi og det blir stadig mer vanlig å rydde i andres regi</a:t>
            </a:r>
          </a:p>
          <a:p>
            <a:pPr marL="4763" algn="ctr"/>
            <a:r>
              <a:rPr lang="nb-NO" dirty="0">
                <a:solidFill>
                  <a:schemeClr val="tx1">
                    <a:lumMod val="90000"/>
                    <a:lumOff val="10000"/>
                  </a:schemeClr>
                </a:solidFill>
              </a:rPr>
              <a:t>Et flertall ryddet langs kysten og i eget nærmiljø</a:t>
            </a:r>
          </a:p>
        </p:txBody>
      </p:sp>
      <p:sp>
        <p:nvSpPr>
          <p:cNvPr id="4" name="Titre 11">
            <a:extLst>
              <a:ext uri="{FF2B5EF4-FFF2-40B4-BE49-F238E27FC236}">
                <a16:creationId xmlns:a16="http://schemas.microsoft.com/office/drawing/2014/main" id="{71B5C11E-41C0-AAC0-523F-644058D9CED2}"/>
              </a:ext>
            </a:extLst>
          </p:cNvPr>
          <p:cNvSpPr txBox="1">
            <a:spLocks/>
          </p:cNvSpPr>
          <p:nvPr/>
        </p:nvSpPr>
        <p:spPr>
          <a:xfrm>
            <a:off x="1094016" y="458174"/>
            <a:ext cx="2990397" cy="425451"/>
          </a:xfrm>
          <a:prstGeom prst="rect">
            <a:avLst/>
          </a:prstGeom>
          <a:no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1800" spc="300" dirty="0">
                <a:solidFill>
                  <a:schemeClr val="accent6">
                    <a:lumMod val="50000"/>
                  </a:schemeClr>
                </a:solidFill>
                <a:latin typeface="Arial Nova Light" panose="020B0304020202020204" pitchFamily="34" charset="0"/>
              </a:rPr>
              <a:t>I hvilken sammenheng ryddet man i 2025</a:t>
            </a:r>
            <a:endParaRPr kumimoji="0" lang="nb-NO" sz="1800" b="0" i="0" u="none" strike="noStrike" kern="1200" cap="all" spc="300" normalizeH="0" baseline="0" noProof="0" dirty="0">
              <a:ln>
                <a:noFill/>
              </a:ln>
              <a:solidFill>
                <a:schemeClr val="accent6">
                  <a:lumMod val="50000"/>
                </a:schemeClr>
              </a:solidFill>
              <a:effectLst/>
              <a:uLnTx/>
              <a:uFillTx/>
              <a:latin typeface="Arial Nova Light" panose="020B0304020202020204" pitchFamily="34" charset="0"/>
            </a:endParaRPr>
          </a:p>
        </p:txBody>
      </p:sp>
      <p:sp>
        <p:nvSpPr>
          <p:cNvPr id="8" name="Titre 11">
            <a:extLst>
              <a:ext uri="{FF2B5EF4-FFF2-40B4-BE49-F238E27FC236}">
                <a16:creationId xmlns:a16="http://schemas.microsoft.com/office/drawing/2014/main" id="{C883F7B6-1198-B044-6B15-DEA4DD389D30}"/>
              </a:ext>
            </a:extLst>
          </p:cNvPr>
          <p:cNvSpPr txBox="1">
            <a:spLocks/>
          </p:cNvSpPr>
          <p:nvPr/>
        </p:nvSpPr>
        <p:spPr>
          <a:xfrm>
            <a:off x="1244149" y="1839177"/>
            <a:ext cx="2741095" cy="425451"/>
          </a:xfrm>
          <a:prstGeom prst="rect">
            <a:avLst/>
          </a:prstGeom>
          <a:solidFill>
            <a:schemeClr val="bg1"/>
          </a:solidFill>
        </p:spPr>
        <p:txBody>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lvl="0" algn="ctr">
              <a:defRPr/>
            </a:pPr>
            <a:r>
              <a:rPr kumimoji="0" lang="nb-NO" sz="72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rPr>
              <a:t>23%</a:t>
            </a:r>
            <a:endParaRPr kumimoji="0" lang="nb-NO" sz="4800" b="1" i="0" u="none" strike="noStrike" kern="1200" cap="all" spc="-150" normalizeH="0" baseline="0" noProof="0" dirty="0">
              <a:ln>
                <a:noFill/>
              </a:ln>
              <a:solidFill>
                <a:schemeClr val="accent6"/>
              </a:solidFill>
              <a:effectLst/>
              <a:uLnTx/>
              <a:uFillTx/>
              <a:latin typeface="Arial Rounded MT Bold" panose="020F07040305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C8B7C6E6-57F4-DE59-8D25-09566E557D4F}"/>
              </a:ext>
            </a:extLst>
          </p:cNvPr>
          <p:cNvSpPr txBox="1"/>
          <p:nvPr/>
        </p:nvSpPr>
        <p:spPr>
          <a:xfrm>
            <a:off x="1094016" y="2857436"/>
            <a:ext cx="3041362" cy="1089529"/>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i="0" u="none" strike="noStrike" kern="1200" cap="all" spc="120" normalizeH="0" baseline="0" noProof="0" dirty="0">
                <a:ln>
                  <a:noFill/>
                </a:ln>
                <a:solidFill>
                  <a:schemeClr val="accent6"/>
                </a:solidFill>
                <a:effectLst/>
                <a:uLnTx/>
                <a:uFillTx/>
                <a:latin typeface="Arial Nova Light" panose="020B0304020202020204" pitchFamily="34" charset="0"/>
                <a:cs typeface="Calibri Light" panose="020F0302020204030204" pitchFamily="34" charset="0"/>
              </a:rPr>
              <a:t>Var alene sist gang de ryddet i naturen</a:t>
            </a:r>
          </a:p>
        </p:txBody>
      </p:sp>
    </p:spTree>
    <p:extLst>
      <p:ext uri="{BB962C8B-B14F-4D97-AF65-F5344CB8AC3E}">
        <p14:creationId xmlns:p14="http://schemas.microsoft.com/office/powerpoint/2010/main" val="204290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4B01E3-DDE2-73E9-801D-ABF10A837D1A}"/>
              </a:ext>
            </a:extLst>
          </p:cNvPr>
          <p:cNvSpPr/>
          <p:nvPr/>
        </p:nvSpPr>
        <p:spPr>
          <a:xfrm>
            <a:off x="7899365" y="2083014"/>
            <a:ext cx="3703724" cy="293273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8BA5A60-7010-A801-E51D-09165534500D}"/>
              </a:ext>
            </a:extLst>
          </p:cNvPr>
          <p:cNvSpPr txBox="1"/>
          <p:nvPr/>
        </p:nvSpPr>
        <p:spPr>
          <a:xfrm>
            <a:off x="8188954" y="2226816"/>
            <a:ext cx="2295525" cy="246221"/>
          </a:xfrm>
          <a:prstGeom prst="rect">
            <a:avLst/>
          </a:prstGeom>
        </p:spPr>
        <p:txBody>
          <a:bodyPr vert="horz" wrap="square" lIns="0" tIns="0" rIns="0" bIns="0" rtlCol="0">
            <a:spAutoFit/>
          </a:bodyPr>
          <a:lstStyle/>
          <a:p>
            <a:pPr marL="4763"/>
            <a:r>
              <a:rPr lang="nb-NO" sz="1600" b="1" dirty="0">
                <a:solidFill>
                  <a:schemeClr val="bg1">
                    <a:lumMod val="75000"/>
                  </a:schemeClr>
                </a:solidFill>
                <a:latin typeface="Arial" panose="020B0604020202020204" pitchFamily="34" charset="0"/>
                <a:ea typeface="+mj-ea"/>
                <a:cs typeface="Arial" panose="020B0604020202020204" pitchFamily="34" charset="0"/>
              </a:rPr>
              <a:t>KOMMENTAR</a:t>
            </a:r>
            <a:endParaRPr lang="en-US" sz="1600" b="1" dirty="0">
              <a:solidFill>
                <a:schemeClr val="bg1">
                  <a:lumMod val="75000"/>
                </a:schemeClr>
              </a:solidFill>
              <a:latin typeface="Arial" panose="020B0604020202020204" pitchFamily="34" charset="0"/>
              <a:ea typeface="+mj-ea"/>
              <a:cs typeface="Arial" panose="020B0604020202020204" pitchFamily="34" charset="0"/>
            </a:endParaRPr>
          </a:p>
        </p:txBody>
      </p:sp>
      <p:sp>
        <p:nvSpPr>
          <p:cNvPr id="2" name="Title 1"/>
          <p:cNvSpPr>
            <a:spLocks noGrp="1"/>
          </p:cNvSpPr>
          <p:nvPr>
            <p:ph type="title"/>
          </p:nvPr>
        </p:nvSpPr>
        <p:spPr>
          <a:xfrm>
            <a:off x="535123" y="372240"/>
            <a:ext cx="9533909" cy="615397"/>
          </a:xfrm>
        </p:spPr>
        <p:txBody>
          <a:bodyPr>
            <a:noAutofit/>
          </a:bodyPr>
          <a:lstStyle/>
          <a:p>
            <a:r>
              <a:rPr lang="nb-NO" sz="3400" b="0" dirty="0">
                <a:latin typeface="Arial Nova Light" panose="020B0304020202020204" pitchFamily="34" charset="0"/>
                <a:cs typeface="Calibri Light" panose="020F0302020204030204" pitchFamily="34" charset="0"/>
              </a:rPr>
              <a:t>Var du alene eller sammen med andre sist gang du ryddet i naturen? </a:t>
            </a:r>
          </a:p>
        </p:txBody>
      </p:sp>
      <p:sp>
        <p:nvSpPr>
          <p:cNvPr id="3" name="Content Placeholder 2"/>
          <p:cNvSpPr>
            <a:spLocks noGrp="1"/>
          </p:cNvSpPr>
          <p:nvPr/>
        </p:nvSpPr>
        <p:spPr/>
        <p:txBody>
          <a:bodyPr/>
          <a:lstStyle/>
          <a:p>
            <a:pPr lvl="0"/>
            <a:r>
              <a:rPr lang="en-US"/>
              <a:t>Click to edit Master text styles</a:t>
            </a:r>
          </a:p>
        </p:txBody>
      </p:sp>
      <p:graphicFrame>
        <p:nvGraphicFramePr>
          <p:cNvPr id="4" name="ChartObject"/>
          <p:cNvGraphicFramePr/>
          <p:nvPr>
            <p:extLst>
              <p:ext uri="{D42A27DB-BD31-4B8C-83A1-F6EECF244321}">
                <p14:modId xmlns:p14="http://schemas.microsoft.com/office/powerpoint/2010/main" val="2006405342"/>
              </p:ext>
            </p:extLst>
          </p:nvPr>
        </p:nvGraphicFramePr>
        <p:xfrm>
          <a:off x="535123" y="1893928"/>
          <a:ext cx="7035258" cy="4284133"/>
        </p:xfrm>
        <a:graphic>
          <a:graphicData uri="http://schemas.openxmlformats.org/drawingml/2006/chart">
            <c:chart xmlns:c="http://schemas.openxmlformats.org/drawingml/2006/chart" xmlns:r="http://schemas.openxmlformats.org/officeDocument/2006/relationships" r:id="rId3"/>
          </a:graphicData>
        </a:graphic>
      </p:graphicFrame>
      <p:sp>
        <p:nvSpPr>
          <p:cNvPr id="9" name="Plassholder for lysbildenummer 8">
            <a:extLst>
              <a:ext uri="{FF2B5EF4-FFF2-40B4-BE49-F238E27FC236}">
                <a16:creationId xmlns:a16="http://schemas.microsoft.com/office/drawing/2014/main" id="{77C78D0A-A3A9-4D93-A2D8-90655500EDA5}"/>
              </a:ext>
            </a:extLst>
          </p:cNvPr>
          <p:cNvSpPr>
            <a:spLocks noGrp="1"/>
          </p:cNvSpPr>
          <p:nvPr>
            <p:ph type="sldNum" sz="quarter" idx="12"/>
          </p:nvPr>
        </p:nvSpPr>
        <p:spPr/>
        <p:txBody>
          <a:bodyPr/>
          <a:lstStyle/>
          <a:p>
            <a:r>
              <a:rPr lang="nb-NO" dirty="0"/>
              <a:t> </a:t>
            </a:r>
          </a:p>
        </p:txBody>
      </p:sp>
      <p:sp>
        <p:nvSpPr>
          <p:cNvPr id="23" name="TextBox 22">
            <a:extLst>
              <a:ext uri="{FF2B5EF4-FFF2-40B4-BE49-F238E27FC236}">
                <a16:creationId xmlns:a16="http://schemas.microsoft.com/office/drawing/2014/main" id="{FB1E41D4-30B8-B7CB-88E4-FD8D37616296}"/>
              </a:ext>
            </a:extLst>
          </p:cNvPr>
          <p:cNvSpPr txBox="1"/>
          <p:nvPr/>
        </p:nvSpPr>
        <p:spPr>
          <a:xfrm>
            <a:off x="535123" y="1329010"/>
            <a:ext cx="6960830" cy="492443"/>
          </a:xfrm>
          <a:prstGeom prst="rect">
            <a:avLst/>
          </a:prstGeom>
        </p:spPr>
        <p:txBody>
          <a:bodyPr vert="horz" wrap="square" lIns="0" tIns="0" rIns="0" bIns="0" rtlCol="0">
            <a:spAutoFit/>
          </a:bodyPr>
          <a:lstStyle/>
          <a:p>
            <a:pPr marL="4763"/>
            <a:r>
              <a:rPr lang="nb-NO" sz="1600" dirty="0">
                <a:solidFill>
                  <a:schemeClr val="bg1">
                    <a:lumMod val="50000"/>
                  </a:schemeClr>
                </a:solidFill>
                <a:latin typeface="Arial Nova Light" panose="020B0304020202020204" pitchFamily="34" charset="0"/>
              </a:rPr>
              <a:t>Filter: Har ryddet i 2025 (13%) / 2024 (11%) / 2023 (13%) / 2022 (18%) / 2021 (13%)</a:t>
            </a:r>
          </a:p>
        </p:txBody>
      </p:sp>
      <p:sp>
        <p:nvSpPr>
          <p:cNvPr id="12" name="TekstSylinder 4">
            <a:extLst>
              <a:ext uri="{FF2B5EF4-FFF2-40B4-BE49-F238E27FC236}">
                <a16:creationId xmlns:a16="http://schemas.microsoft.com/office/drawing/2014/main" id="{58525D30-7073-FABC-7B13-1E68278BD494}"/>
              </a:ext>
            </a:extLst>
          </p:cNvPr>
          <p:cNvSpPr txBox="1"/>
          <p:nvPr/>
        </p:nvSpPr>
        <p:spPr>
          <a:xfrm>
            <a:off x="8118330" y="2599635"/>
            <a:ext cx="3247861" cy="2400657"/>
          </a:xfrm>
          <a:prstGeom prst="rect">
            <a:avLst/>
          </a:prstGeom>
          <a:noFill/>
        </p:spPr>
        <p:txBody>
          <a:bodyPr wrap="square" rtlCol="0">
            <a:spAutoFit/>
          </a:bodyPr>
          <a:lstStyle/>
          <a:p>
            <a:r>
              <a:rPr lang="nb-NO" sz="1500" dirty="0"/>
              <a:t>Det er 23% som svarer at de var alene sist de ryddet i naturen, så det er mye mer vanlig å rydde sammen med andre (75%). </a:t>
            </a:r>
          </a:p>
          <a:p>
            <a:endParaRPr lang="nb-NO" sz="1500" dirty="0"/>
          </a:p>
          <a:p>
            <a:r>
              <a:rPr lang="nb-NO" sz="1500" dirty="0"/>
              <a:t>Vi gjør oppmerksom på at vi her har en liten base på 145 intervju, slik at ingen av endringene vi ser her er signifikante. </a:t>
            </a:r>
          </a:p>
          <a:p>
            <a:endParaRPr lang="nb-NO" sz="1500" dirty="0"/>
          </a:p>
        </p:txBody>
      </p:sp>
    </p:spTree>
    <p:extLst>
      <p:ext uri="{BB962C8B-B14F-4D97-AF65-F5344CB8AC3E}">
        <p14:creationId xmlns:p14="http://schemas.microsoft.com/office/powerpoint/2010/main" val="235599125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Theme2">
  <a:themeElements>
    <a:clrScheme name="Ipsos_2024_v2">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2000"/>
          </a:lnSpc>
          <a:spcBef>
            <a:spcPts val="400"/>
          </a:spcBef>
          <a:spcAft>
            <a:spcPts val="400"/>
          </a:spcAft>
          <a:defRPr sz="24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defRPr sz="2400" dirty="0" err="1" smtClean="0">
            <a:solidFill>
              <a:schemeClr val="tx1"/>
            </a:solidFill>
          </a:defRPr>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Ipsos PPT template_presentation_EN.potx" id="{497C4B83-A61B-44AF-A735-607F41AA9A39}" vid="{BDD110DC-D1EB-4328-ABAF-D57B45B0E53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arlow" panose="020F0502020204030204"/>
        <a:ea typeface=""/>
        <a:cs typeface=""/>
        <a:font script="Jpan" typeface="游ゴシック"/>
        <a:font script="Hang" typeface="맑은 고딕"/>
        <a:font script="Hans" typeface="等线"/>
        <a:font script="Hant" typeface="新細明體"/>
        <a:font script="Arab" typeface="Barlow"/>
        <a:font script="Hebr" typeface="Barlo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arlow" panose="020F0502020204030204"/>
        <a:ea typeface=""/>
        <a:cs typeface=""/>
        <a:font script="Jpan" typeface="游ゴシック"/>
        <a:font script="Hang" typeface="맑은 고딕"/>
        <a:font script="Hans" typeface="等线"/>
        <a:font script="Hant" typeface="新細明體"/>
        <a:font script="Arab" typeface="Barlow"/>
        <a:font script="Hebr" typeface="Barlo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C4A4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psos_2024_v2">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99A795A2CC0DD449023806D7FDA7AA6" ma:contentTypeVersion="14" ma:contentTypeDescription="Opprett et nytt dokument." ma:contentTypeScope="" ma:versionID="1dd7abde9deadd0b5e19d8246ac2181d">
  <xsd:schema xmlns:xsd="http://www.w3.org/2001/XMLSchema" xmlns:xs="http://www.w3.org/2001/XMLSchema" xmlns:p="http://schemas.microsoft.com/office/2006/metadata/properties" xmlns:ns2="b264ca60-7dc1-435a-a53f-3f4c89759020" xmlns:ns3="cb7996d4-e68a-4c3c-b181-34ebd3ca82a3" targetNamespace="http://schemas.microsoft.com/office/2006/metadata/properties" ma:root="true" ma:fieldsID="ab2c68aefe9d09eea53603528077b6cc" ns2:_="" ns3:_="">
    <xsd:import namespace="b264ca60-7dc1-435a-a53f-3f4c89759020"/>
    <xsd:import namespace="cb7996d4-e68a-4c3c-b181-34ebd3ca82a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4ca60-7dc1-435a-a53f-3f4c897590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60f72da0-c35e-4f12-843a-e56bbc7728d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7996d4-e68a-4c3c-b181-34ebd3ca82a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d76723e-602b-4479-a9e6-3b44859c6bf0}" ma:internalName="TaxCatchAll" ma:showField="CatchAllData" ma:web="cb7996d4-e68a-4c3c-b181-34ebd3ca82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64ca60-7dc1-435a-a53f-3f4c89759020">
      <Terms xmlns="http://schemas.microsoft.com/office/infopath/2007/PartnerControls"/>
    </lcf76f155ced4ddcb4097134ff3c332f>
    <TaxCatchAll xmlns="cb7996d4-e68a-4c3c-b181-34ebd3ca82a3" xsi:nil="true"/>
  </documentManagement>
</p:properties>
</file>

<file path=customXml/itemProps1.xml><?xml version="1.0" encoding="utf-8"?>
<ds:datastoreItem xmlns:ds="http://schemas.openxmlformats.org/officeDocument/2006/customXml" ds:itemID="{676A31D0-D410-459F-8B3A-5041DA332E84}">
  <ds:schemaRefs>
    <ds:schemaRef ds:uri="http://schemas.microsoft.com/sharepoint/v3/contenttype/forms"/>
  </ds:schemaRefs>
</ds:datastoreItem>
</file>

<file path=customXml/itemProps2.xml><?xml version="1.0" encoding="utf-8"?>
<ds:datastoreItem xmlns:ds="http://schemas.openxmlformats.org/officeDocument/2006/customXml" ds:itemID="{F05662E8-B5AB-4823-A3DD-7485CBA440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64ca60-7dc1-435a-a53f-3f4c89759020"/>
    <ds:schemaRef ds:uri="cb7996d4-e68a-4c3c-b181-34ebd3ca82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9F5D46-0D18-4E51-B0BB-23A7F75C0A59}">
  <ds:schemaRefs>
    <ds:schemaRef ds:uri="http://schemas.microsoft.com/office/2006/metadata/properties"/>
    <ds:schemaRef ds:uri="http://purl.org/dc/dcmitype/"/>
    <ds:schemaRef ds:uri="http://purl.org/dc/elements/1.1/"/>
    <ds:schemaRef ds:uri="http://schemas.microsoft.com/office/2006/documentManagement/types"/>
    <ds:schemaRef ds:uri="http://schemas.microsoft.com/office/infopath/2007/PartnerControls"/>
    <ds:schemaRef ds:uri="44624973-eda7-4d1d-840c-1d76c87d6b4a"/>
    <ds:schemaRef ds:uri="http://purl.org/dc/terms/"/>
    <ds:schemaRef ds:uri="http://schemas.openxmlformats.org/package/2006/metadata/core-properties"/>
    <ds:schemaRef ds:uri="10c470b6-6943-4b25-8840-1f9dda3bdcb8"/>
    <ds:schemaRef ds:uri="http://www.w3.org/XML/1998/namespace"/>
    <ds:schemaRef ds:uri="b264ca60-7dc1-435a-a53f-3f4c89759020"/>
    <ds:schemaRef ds:uri="cb7996d4-e68a-4c3c-b181-34ebd3ca82a3"/>
  </ds:schemaRefs>
</ds:datastoreItem>
</file>

<file path=docProps/app.xml><?xml version="1.0" encoding="utf-8"?>
<Properties xmlns="http://schemas.openxmlformats.org/officeDocument/2006/extended-properties" xmlns:vt="http://schemas.openxmlformats.org/officeDocument/2006/docPropsVTypes">
  <Template>Ipsos PPT template_EN_presentation</Template>
  <TotalTime>2588</TotalTime>
  <Words>2994</Words>
  <Application>Microsoft Office PowerPoint</Application>
  <PresentationFormat>Widescreen</PresentationFormat>
  <Paragraphs>457</Paragraphs>
  <Slides>29</Slides>
  <Notes>24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Theme2</vt:lpstr>
      <vt:lpstr>Rapport Undersøkelse om rydding av naturen og om bruk av portalen Rydde </vt:lpstr>
      <vt:lpstr>PowerPoint Presentation</vt:lpstr>
      <vt:lpstr>Feilmarginer</vt:lpstr>
      <vt:lpstr> </vt:lpstr>
      <vt:lpstr>PowerPoint Presentation</vt:lpstr>
      <vt:lpstr>Har du deltatt på strandrydding eller ryddeaksjoner i 2025 og har du eventuelt deltatt en eller flere ganger?</vt:lpstr>
      <vt:lpstr>Har du deltatt på strandrydding eller ryddeaksjoner i tidligere år? </vt:lpstr>
      <vt:lpstr>PowerPoint Presentation</vt:lpstr>
      <vt:lpstr>Var du alene eller sammen med andre sist gang du ryddet i naturen? </vt:lpstr>
      <vt:lpstr>Var det i egen regi eller i regi av andre sist gang du ryddet i naturen? </vt:lpstr>
      <vt:lpstr>Hvilke av følgende plasser ryddet du sist gang du ryddet i naturen?</vt:lpstr>
      <vt:lpstr>PowerPoint Presentation</vt:lpstr>
      <vt:lpstr>Hvorfor deltok du ikke på noen ryddeaksjon i år?</vt:lpstr>
      <vt:lpstr>Hvorfor har du aldri deltatt på strandrydding eller ryddeaksjoner? </vt:lpstr>
      <vt:lpstr>PowerPoint Presentation</vt:lpstr>
      <vt:lpstr>Har du hørt om det digitale verktøyet for frivillig opprydding som heter Rydde?</vt:lpstr>
      <vt:lpstr>Har du hørt om det digitale verktøyet for frivillig opprydding som heter Rydde?</vt:lpstr>
      <vt:lpstr>PowerPoint Presentation</vt:lpstr>
      <vt:lpstr>Benyttet du det digitale verktøyet Rydde på minst en av ryddeaksjonene du var med på i år?</vt:lpstr>
      <vt:lpstr>Hvorfor har du ikke benyttet Rydde?</vt:lpstr>
      <vt:lpstr>PowerPoint Presentation</vt:lpstr>
      <vt:lpstr>Kjenner du til følgende?</vt:lpstr>
      <vt:lpstr>Hva forbinder du med Hold Norge Rent?</vt:lpstr>
      <vt:lpstr>Hva slags type virksomhet er Hold Norge Rent?</vt:lpstr>
      <vt:lpstr>PowerPoint Presentation</vt:lpstr>
      <vt:lpstr>Hvilken av de følgende organisasjoner har høyest kompetanse (..nest høyest kompetanse, ..tredje høyest kompetanse) på forsøpling i Norge (plast i havet, søppel i naturen ol.)?</vt:lpstr>
      <vt:lpstr>Dersom du må betale et beløp for å oppnå mindre forsøpling av norsk natur, hvor mye mer er du villig til å betale årlig i kommunale avgifter?</vt:lpstr>
      <vt:lpstr>Hvilken av de følgende mener du står for den største forsøplingen (..nest største forsøplingen, ..tredje største forsøplingen) av norsk natur?</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Norsk friluftsliv</dc:title>
  <dc:subject>Ipsos Report</dc:subject>
  <dc:creator>Nicolas Schwarz</dc:creator>
  <cp:lastModifiedBy>Karen Lillebø</cp:lastModifiedBy>
  <cp:revision>57</cp:revision>
  <dcterms:created xsi:type="dcterms:W3CDTF">2024-05-07T06:37:10Z</dcterms:created>
  <dcterms:modified xsi:type="dcterms:W3CDTF">2026-03-04T09:11:23Z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0x010100A99A795A2CC0DD449023806D7FDA7AA6</vt:lpwstr>
  </property>
  <property fmtid="{D5CDD505-2E9C-101B-9397-08002B2CF9AE}" pid="3" name="dLanguage">
    <vt:lpwstr>en-US</vt:lpwstr>
  </property>
  <property fmtid="{D5CDD505-2E9C-101B-9397-08002B2CF9AE}" pid="4" name="MediaServiceImageTags">
    <vt:lpwstr/>
  </property>
</Properties>
</file>