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4" r:id="rId2"/>
    <p:sldId id="281" r:id="rId3"/>
    <p:sldId id="287" r:id="rId4"/>
    <p:sldId id="288" r:id="rId5"/>
    <p:sldId id="270" r:id="rId6"/>
    <p:sldId id="290" r:id="rId7"/>
    <p:sldId id="271" r:id="rId8"/>
    <p:sldId id="284" r:id="rId9"/>
    <p:sldId id="289" r:id="rId10"/>
    <p:sldId id="268" r:id="rId11"/>
    <p:sldId id="285" r:id="rId12"/>
    <p:sldId id="282" r:id="rId13"/>
    <p:sldId id="286" r:id="rId14"/>
    <p:sldId id="291" r:id="rId15"/>
    <p:sldId id="276" r:id="rId16"/>
  </p:sldIdLst>
  <p:sldSz cx="9144000" cy="6858000" type="screen4x3"/>
  <p:notesSz cx="7104063" cy="102346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63AEF3"/>
    <a:srgbClr val="54A7F2"/>
    <a:srgbClr val="1282E8"/>
    <a:srgbClr val="1A89EE"/>
    <a:srgbClr val="3C9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74" autoAdjust="0"/>
    <p:restoredTop sz="72600" autoAdjust="0"/>
  </p:normalViewPr>
  <p:slideViewPr>
    <p:cSldViewPr>
      <p:cViewPr varScale="1">
        <p:scale>
          <a:sx n="82" d="100"/>
          <a:sy n="82" d="100"/>
        </p:scale>
        <p:origin x="2046" y="78"/>
      </p:cViewPr>
      <p:guideLst>
        <p:guide orient="horz" pos="2160"/>
        <p:guide pos="2880"/>
      </p:guideLst>
    </p:cSldViewPr>
  </p:slideViewPr>
  <p:outlineViewPr>
    <p:cViewPr>
      <p:scale>
        <a:sx n="33" d="100"/>
        <a:sy n="33" d="100"/>
      </p:scale>
      <p:origin x="0" y="-391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9" d="100"/>
          <a:sy n="49" d="100"/>
        </p:scale>
        <p:origin x="295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b-NO"/>
          </a:p>
        </p:txBody>
      </p:sp>
      <p:sp>
        <p:nvSpPr>
          <p:cNvPr id="3" name="Plassholder for dato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A786B661-1419-4143-8189-B648924B9D38}" type="datetimeFigureOut">
              <a:rPr lang="nb-NO" smtClean="0"/>
              <a:t>18.11.2020</a:t>
            </a:fld>
            <a:endParaRPr lang="nb-NO"/>
          </a:p>
        </p:txBody>
      </p:sp>
      <p:sp>
        <p:nvSpPr>
          <p:cNvPr id="4" name="Plassholder for bunntekst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nb-NO"/>
          </a:p>
        </p:txBody>
      </p:sp>
      <p:sp>
        <p:nvSpPr>
          <p:cNvPr id="5" name="Plassholder for lysbildenumm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FDCC38D-0051-4524-9460-7E388DB6CC5B}" type="slidenum">
              <a:rPr lang="nb-NO" smtClean="0"/>
              <a:t>‹#›</a:t>
            </a:fld>
            <a:endParaRPr lang="nb-NO"/>
          </a:p>
        </p:txBody>
      </p:sp>
    </p:spTree>
    <p:extLst>
      <p:ext uri="{BB962C8B-B14F-4D97-AF65-F5344CB8AC3E}">
        <p14:creationId xmlns:p14="http://schemas.microsoft.com/office/powerpoint/2010/main" val="2521841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nb-NO"/>
          </a:p>
        </p:txBody>
      </p:sp>
      <p:sp>
        <p:nvSpPr>
          <p:cNvPr id="3" name="Plassholder for dato 2"/>
          <p:cNvSpPr>
            <a:spLocks noGrp="1"/>
          </p:cNvSpPr>
          <p:nvPr>
            <p:ph type="dt" idx="1"/>
          </p:nvPr>
        </p:nvSpPr>
        <p:spPr>
          <a:xfrm>
            <a:off x="4023993" y="0"/>
            <a:ext cx="3078427" cy="511731"/>
          </a:xfrm>
          <a:prstGeom prst="rect">
            <a:avLst/>
          </a:prstGeom>
        </p:spPr>
        <p:txBody>
          <a:bodyPr vert="horz" lIns="99075" tIns="49538" rIns="99075" bIns="49538" rtlCol="0"/>
          <a:lstStyle>
            <a:lvl1pPr algn="r">
              <a:defRPr sz="1300"/>
            </a:lvl1pPr>
          </a:lstStyle>
          <a:p>
            <a:fld id="{BD4FBF8B-6A2C-4A1B-A119-91112FF9A36C}" type="datetimeFigureOut">
              <a:rPr lang="nb-NO" smtClean="0"/>
              <a:t>18.11.2020</a:t>
            </a:fld>
            <a:endParaRPr lang="nb-NO"/>
          </a:p>
        </p:txBody>
      </p:sp>
      <p:sp>
        <p:nvSpPr>
          <p:cNvPr id="4" name="Plassholder for lysbilde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nb-NO"/>
          </a:p>
        </p:txBody>
      </p:sp>
      <p:sp>
        <p:nvSpPr>
          <p:cNvPr id="5" name="Plassholder for notater 4"/>
          <p:cNvSpPr>
            <a:spLocks noGrp="1"/>
          </p:cNvSpPr>
          <p:nvPr>
            <p:ph type="body" sz="quarter" idx="3"/>
          </p:nvPr>
        </p:nvSpPr>
        <p:spPr>
          <a:xfrm>
            <a:off x="710408" y="4861441"/>
            <a:ext cx="5683250" cy="4605576"/>
          </a:xfrm>
          <a:prstGeom prst="rect">
            <a:avLst/>
          </a:prstGeom>
        </p:spPr>
        <p:txBody>
          <a:bodyPr vert="horz" lIns="99075" tIns="49538" rIns="99075" bIns="49538"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nb-NO"/>
          </a:p>
        </p:txBody>
      </p:sp>
      <p:sp>
        <p:nvSpPr>
          <p:cNvPr id="7" name="Plassholder for lysbildenummer 6"/>
          <p:cNvSpPr>
            <a:spLocks noGrp="1"/>
          </p:cNvSpPr>
          <p:nvPr>
            <p:ph type="sldNum" sz="quarter" idx="5"/>
          </p:nvPr>
        </p:nvSpPr>
        <p:spPr>
          <a:xfrm>
            <a:off x="4023993" y="9721106"/>
            <a:ext cx="3078427" cy="511731"/>
          </a:xfrm>
          <a:prstGeom prst="rect">
            <a:avLst/>
          </a:prstGeom>
        </p:spPr>
        <p:txBody>
          <a:bodyPr vert="horz" lIns="99075" tIns="49538" rIns="99075" bIns="49538" rtlCol="0" anchor="b"/>
          <a:lstStyle>
            <a:lvl1pPr algn="r">
              <a:defRPr sz="1300"/>
            </a:lvl1pPr>
          </a:lstStyle>
          <a:p>
            <a:fld id="{E7D88769-D273-4A16-AC2A-971F7D4A1F8B}" type="slidenum">
              <a:rPr lang="nb-NO" smtClean="0"/>
              <a:t>‹#›</a:t>
            </a:fld>
            <a:endParaRPr lang="nb-NO"/>
          </a:p>
        </p:txBody>
      </p:sp>
    </p:spTree>
    <p:extLst>
      <p:ext uri="{BB962C8B-B14F-4D97-AF65-F5344CB8AC3E}">
        <p14:creationId xmlns:p14="http://schemas.microsoft.com/office/powerpoint/2010/main" val="151233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svanemerket.no/produkt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7D88769-D273-4A16-AC2A-971F7D4A1F8B}" type="slidenum">
              <a:rPr lang="nb-NO" smtClean="0"/>
              <a:t>1</a:t>
            </a:fld>
            <a:endParaRPr lang="nb-NO"/>
          </a:p>
        </p:txBody>
      </p:sp>
    </p:spTree>
    <p:extLst>
      <p:ext uri="{BB962C8B-B14F-4D97-AF65-F5344CB8AC3E}">
        <p14:creationId xmlns:p14="http://schemas.microsoft.com/office/powerpoint/2010/main" val="190953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7D88769-D273-4A16-AC2A-971F7D4A1F8B}" type="slidenum">
              <a:rPr lang="nb-NO" smtClean="0"/>
              <a:t>10</a:t>
            </a:fld>
            <a:endParaRPr lang="nb-NO"/>
          </a:p>
        </p:txBody>
      </p:sp>
    </p:spTree>
    <p:extLst>
      <p:ext uri="{BB962C8B-B14F-4D97-AF65-F5344CB8AC3E}">
        <p14:creationId xmlns:p14="http://schemas.microsoft.com/office/powerpoint/2010/main" val="1080887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Marin forsøpling tilføres havet fra både landbaserte kilder og fra aktiviteter til havs. Viktige landbaserte kilder er diffus forsøpling (avfall som etterlates i naturen av enkeltpersoner), industri, villfyllinger og avfallsdeponier. Vind blåser også i stor grad både avfall og andre materialer direkte på havet fra kystnære industri- og boområder, særlig på værutsatte steder. I tillegg kommer det mye avfall med overvann fra avløp og med overflateavrenning under kraftig regnværsperioder og ved snøsmeltingen om våren. Mye avfall har sin opprinnelse fra aktiviteter i havet, som for eksempel fiske, offshore, shipping og akvakultur.</a:t>
            </a:r>
          </a:p>
          <a:p>
            <a:endParaRPr lang="nb-NO" dirty="0"/>
          </a:p>
          <a:p>
            <a:r>
              <a:rPr lang="nb-NO" dirty="0"/>
              <a:t>Marin forsøpling føres med havstrømmene og kan finnes igjen langt fra kilden. Marin forsøpling er derfor et grensekryssende forurensningsproblem der bidrag fra andre land kan føre til forsøpling av norske hav og kystområder. Man vet lite om disse transportrutene. Det er for eksempel ukjent hvor mye avfall som føres med havstrømmene fra det europeiske kontinent til våre havområder.</a:t>
            </a:r>
          </a:p>
        </p:txBody>
      </p:sp>
      <p:sp>
        <p:nvSpPr>
          <p:cNvPr id="4" name="Plassholder for lysbildenummer 3"/>
          <p:cNvSpPr>
            <a:spLocks noGrp="1"/>
          </p:cNvSpPr>
          <p:nvPr>
            <p:ph type="sldNum" sz="quarter" idx="10"/>
          </p:nvPr>
        </p:nvSpPr>
        <p:spPr/>
        <p:txBody>
          <a:bodyPr/>
          <a:lstStyle/>
          <a:p>
            <a:fld id="{E7D88769-D273-4A16-AC2A-971F7D4A1F8B}" type="slidenum">
              <a:rPr lang="nb-NO" smtClean="0"/>
              <a:t>11</a:t>
            </a:fld>
            <a:endParaRPr lang="nb-NO"/>
          </a:p>
        </p:txBody>
      </p:sp>
    </p:spTree>
    <p:extLst>
      <p:ext uri="{BB962C8B-B14F-4D97-AF65-F5344CB8AC3E}">
        <p14:creationId xmlns:p14="http://schemas.microsoft.com/office/powerpoint/2010/main" val="484782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Gjett hva tingene er og hva som er kilden. </a:t>
            </a:r>
          </a:p>
          <a:p>
            <a:endParaRPr lang="nb-NO" dirty="0"/>
          </a:p>
          <a:p>
            <a:r>
              <a:rPr lang="nb-NO" dirty="0"/>
              <a:t>Fasit:</a:t>
            </a:r>
            <a:r>
              <a:rPr lang="nb-NO" baseline="0" dirty="0"/>
              <a:t> </a:t>
            </a:r>
            <a:r>
              <a:rPr lang="nb-NO" sz="1300" dirty="0"/>
              <a:t>(Fra øverst til venstre) </a:t>
            </a:r>
          </a:p>
          <a:p>
            <a:endParaRPr lang="nb-NO" sz="1300" dirty="0"/>
          </a:p>
          <a:p>
            <a:r>
              <a:rPr lang="nb-NO" sz="1300" dirty="0"/>
              <a:t>1. </a:t>
            </a:r>
            <a:r>
              <a:rPr lang="nb-NO" sz="1300" dirty="0" err="1"/>
              <a:t>Biofilmbærere</a:t>
            </a:r>
            <a:r>
              <a:rPr lang="nb-NO" sz="1300" dirty="0"/>
              <a:t> – fra renseanlegg </a:t>
            </a:r>
            <a:r>
              <a:rPr lang="nb-NO" sz="1300"/>
              <a:t>på land </a:t>
            </a:r>
            <a:r>
              <a:rPr lang="nb-NO" sz="1300" dirty="0"/>
              <a:t>og Cruiseskip (Overløp) </a:t>
            </a:r>
          </a:p>
          <a:p>
            <a:r>
              <a:rPr lang="nb-NO" sz="1300" dirty="0"/>
              <a:t>2. Ballong, ballongfeste og snor – Arrangement, cruiseskip </a:t>
            </a:r>
            <a:r>
              <a:rPr lang="nb-NO" sz="1300" dirty="0" err="1"/>
              <a:t>ect</a:t>
            </a:r>
            <a:r>
              <a:rPr lang="nb-NO" sz="1300" dirty="0"/>
              <a:t>. </a:t>
            </a:r>
          </a:p>
          <a:p>
            <a:r>
              <a:rPr lang="nb-NO" sz="1300" dirty="0"/>
              <a:t>3. </a:t>
            </a:r>
            <a:r>
              <a:rPr lang="nb-NO" sz="1300" dirty="0" err="1"/>
              <a:t>Fiskekasser</a:t>
            </a:r>
            <a:r>
              <a:rPr lang="nb-NO" sz="1300" dirty="0"/>
              <a:t> – Fiskeri (På land og på fiskefartøy) </a:t>
            </a:r>
          </a:p>
          <a:p>
            <a:r>
              <a:rPr lang="nb-NO" sz="1300" dirty="0"/>
              <a:t>4. Q- tips, tanntrådholder, wc- </a:t>
            </a:r>
            <a:r>
              <a:rPr lang="nb-NO" sz="1300" dirty="0" err="1"/>
              <a:t>refresener</a:t>
            </a:r>
            <a:r>
              <a:rPr lang="nb-NO" sz="1300" dirty="0"/>
              <a:t> </a:t>
            </a:r>
            <a:r>
              <a:rPr lang="nb-NO" sz="1300" dirty="0" err="1"/>
              <a:t>ect</a:t>
            </a:r>
            <a:r>
              <a:rPr lang="nb-NO" sz="1300" dirty="0"/>
              <a:t>. – Toalettsøppel fra privatpersoner. </a:t>
            </a:r>
          </a:p>
          <a:p>
            <a:r>
              <a:rPr lang="nb-NO" sz="1300" dirty="0"/>
              <a:t>5. Plastkanne med snor – Båthavner- Brukes til å holde nede presenning på båter i opplag. </a:t>
            </a:r>
          </a:p>
          <a:p>
            <a:r>
              <a:rPr lang="nb-NO" sz="1300" dirty="0"/>
              <a:t>6. Detoneringslunte – Fra fyllmasse etter sprenginger. Fyllmassene brukes i utfyllinger i båthavner </a:t>
            </a:r>
            <a:r>
              <a:rPr lang="nb-NO" sz="1300" dirty="0" err="1"/>
              <a:t>o.l</a:t>
            </a:r>
            <a:r>
              <a:rPr lang="nb-NO" sz="1300" dirty="0"/>
              <a:t> </a:t>
            </a:r>
          </a:p>
          <a:p>
            <a:r>
              <a:rPr lang="nb-NO" sz="1300" dirty="0"/>
              <a:t>7. Taustumper – Fra nøter, garn, fortøyninger </a:t>
            </a:r>
            <a:r>
              <a:rPr lang="nb-NO" sz="1300" dirty="0" err="1"/>
              <a:t>ect</a:t>
            </a:r>
            <a:r>
              <a:rPr lang="nb-NO" sz="1300" dirty="0"/>
              <a:t>. (mye er fiskeri relatert) </a:t>
            </a:r>
          </a:p>
          <a:p>
            <a:r>
              <a:rPr lang="nb-NO" sz="1300" dirty="0"/>
              <a:t>8. </a:t>
            </a:r>
            <a:r>
              <a:rPr lang="nb-NO" sz="1300" dirty="0" err="1"/>
              <a:t>Haglepatroner</a:t>
            </a:r>
            <a:r>
              <a:rPr lang="nb-NO" sz="1300" dirty="0"/>
              <a:t> – Sjøfugljakt </a:t>
            </a:r>
          </a:p>
          <a:p>
            <a:r>
              <a:rPr lang="nb-NO" sz="1300" dirty="0"/>
              <a:t>9. Plastkorker – Mange kilder (privat og næring) </a:t>
            </a:r>
            <a:endParaRPr lang="nb-NO" dirty="0"/>
          </a:p>
        </p:txBody>
      </p:sp>
      <p:sp>
        <p:nvSpPr>
          <p:cNvPr id="4" name="Plassholder for lysbildenummer 3"/>
          <p:cNvSpPr>
            <a:spLocks noGrp="1"/>
          </p:cNvSpPr>
          <p:nvPr>
            <p:ph type="sldNum" sz="quarter" idx="10"/>
          </p:nvPr>
        </p:nvSpPr>
        <p:spPr/>
        <p:txBody>
          <a:bodyPr/>
          <a:lstStyle/>
          <a:p>
            <a:fld id="{E7D88769-D273-4A16-AC2A-971F7D4A1F8B}" type="slidenum">
              <a:rPr lang="nb-NO" smtClean="0"/>
              <a:t>12</a:t>
            </a:fld>
            <a:endParaRPr lang="nb-NO"/>
          </a:p>
        </p:txBody>
      </p:sp>
    </p:spTree>
    <p:extLst>
      <p:ext uri="{BB962C8B-B14F-4D97-AF65-F5344CB8AC3E}">
        <p14:creationId xmlns:p14="http://schemas.microsoft.com/office/powerpoint/2010/main" val="2026750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Alt avfall som ikke blir samlet inn og tatt hånd om på en skikkelig måte risikerer å havne i sjøen via vind, eller avløp. Det finnes noen ganske enkle tiltak som alle kan gjøre for å minske problemet. For eksempel er det viktig at du ikke kaster avfall ute i naturen, på gaten eller i toalettet. Sigarettsneiper som stumpes på gaten, får en tur gjennom avløpet, og kan smette gjennom renseanleggene og ende opp i havet.</a:t>
            </a:r>
          </a:p>
          <a:p>
            <a:r>
              <a:rPr lang="nb-NO" dirty="0"/>
              <a:t>Det samme gjelder hvis du skyller bomullspinner av plast ned i toalettet. Bomullspinner er dessverre et vanlig funn på strender i Norge, men mest av alt finner strandryddere plastbiter som stammer fra ulike plastprodukter. Derfor må vi på sikt redusere bruken av engangsartikler som bidrar mye til marin forsøpling.</a:t>
            </a:r>
          </a:p>
          <a:p>
            <a:endParaRPr lang="nb-NO" dirty="0"/>
          </a:p>
          <a:p>
            <a:r>
              <a:rPr lang="nb-NO" dirty="0"/>
              <a:t>Ved flom og uvær kan mange gjenstander blåse bort, eller skylles ut på havet, og ende opp som marin forsøpling. Derfor vil det være lurt å sikre løse gjenstander på forhånd.</a:t>
            </a:r>
          </a:p>
          <a:p>
            <a:endParaRPr lang="nb-NO" dirty="0"/>
          </a:p>
          <a:p>
            <a:r>
              <a:rPr lang="nb-NO" dirty="0"/>
              <a:t>Du kan også sjekke at produktene du bruker ikke inneholder mikroplast ved å lese bak på innholdsfortegnelsen (se etter innhold av polyetylen, eller forkortelsen PE), eller spørre i butikken om de har produkter som er miljøvennlige. Du kan også velge produkter til hud og hår som er merket med </a:t>
            </a:r>
            <a:r>
              <a:rPr lang="nb-NO" dirty="0">
                <a:hlinkClick r:id="rId3"/>
              </a:rPr>
              <a:t>miljømerket Svanen</a:t>
            </a:r>
            <a:r>
              <a:rPr lang="nb-NO" dirty="0"/>
              <a:t>, fordi slike produkter skal være fri for mikroplast.</a:t>
            </a:r>
          </a:p>
          <a:p>
            <a:br>
              <a:rPr lang="nb-NO" dirty="0">
                <a:effectLst/>
              </a:rPr>
            </a:br>
            <a:r>
              <a:rPr lang="nb-NO" dirty="0">
                <a:effectLst/>
              </a:rPr>
              <a:t>Hvert år arrangeres strandryddedager rundt</a:t>
            </a:r>
            <a:r>
              <a:rPr lang="nb-NO" baseline="0" dirty="0">
                <a:effectLst/>
              </a:rPr>
              <a:t> om i landet. Bli med på en av de mange ryddeaksjonene eller start en ryddeaksjon på egenhånd. </a:t>
            </a:r>
            <a:endParaRPr lang="nb-NO" dirty="0"/>
          </a:p>
          <a:p>
            <a:endParaRPr lang="nb-NO" dirty="0"/>
          </a:p>
        </p:txBody>
      </p:sp>
      <p:sp>
        <p:nvSpPr>
          <p:cNvPr id="4" name="Plassholder for lysbildenummer 3"/>
          <p:cNvSpPr>
            <a:spLocks noGrp="1"/>
          </p:cNvSpPr>
          <p:nvPr>
            <p:ph type="sldNum" sz="quarter" idx="10"/>
          </p:nvPr>
        </p:nvSpPr>
        <p:spPr/>
        <p:txBody>
          <a:bodyPr/>
          <a:lstStyle/>
          <a:p>
            <a:fld id="{E7D88769-D273-4A16-AC2A-971F7D4A1F8B}" type="slidenum">
              <a:rPr lang="nb-NO" smtClean="0"/>
              <a:t>13</a:t>
            </a:fld>
            <a:endParaRPr lang="nb-NO"/>
          </a:p>
        </p:txBody>
      </p:sp>
    </p:spTree>
    <p:extLst>
      <p:ext uri="{BB962C8B-B14F-4D97-AF65-F5344CB8AC3E}">
        <p14:creationId xmlns:p14="http://schemas.microsoft.com/office/powerpoint/2010/main" val="1859094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91059" y="4791860"/>
            <a:ext cx="5721944" cy="4904218"/>
          </a:xfrm>
        </p:spPr>
        <p:txBody>
          <a:bodyPr/>
          <a:lstStyle/>
          <a:p>
            <a:r>
              <a:rPr lang="nb-NO" dirty="0"/>
              <a:t>Marin forsøpling har sin opprinnelse fra mange ulike kilder. Dette medfører at tiltak for å begrense forsøpling må iverksettes på en rekke ulike områder og krever tverrsektorielt samarbeid. Siden marin forsøpling føres med havstrømmene på tvers av landegrensene, er internasjonalt samarbeid om å begrense marin forsøpling også viktig. </a:t>
            </a:r>
          </a:p>
          <a:p>
            <a:endParaRPr lang="nb-NO" dirty="0"/>
          </a:p>
          <a:p>
            <a:r>
              <a:rPr lang="nb-NO" dirty="0"/>
              <a:t>Kartlegging og overvåking av strandsøppel (OSPAR) OSPAR har utarbeidet rutiner for kartlegging og overvåking av strandsøppel. Det er opprettet stasjoner for registrering av strandsøppel etter denne metodikken på fem lokaliteter langs fastlands-Norge og to lokaliteter på Svalbard.</a:t>
            </a:r>
          </a:p>
          <a:p>
            <a:endParaRPr lang="nb-NO" dirty="0"/>
          </a:p>
          <a:p>
            <a:r>
              <a:rPr lang="nb-NO" dirty="0"/>
              <a:t>Regional handlingsplan mot marin forsøpling for Nordøst-Atlanteren Oslo-Paris konvensjonen om vern av det marine miljø i Nordøst-Atlanteren (OSPAR) vedtok i sitt kommisjonsmøte i juni 2014 en regional handlingsplan mot marin forsøpling. Planen omfatter alt arbeid som gjøres med marin forsøpling i regi av OSPAR, og inneholder en omfattende liste med eksisterende og nye tiltak som medlemslandene skal gjøre i fellesskap for å bekjempe marin forsøpling. I tillegg gir planen en liste over tiltak som hvert land oppfordres til å innføre nasjonalt.</a:t>
            </a:r>
            <a:r>
              <a:rPr lang="nb-NO" baseline="0" dirty="0"/>
              <a:t> </a:t>
            </a:r>
          </a:p>
          <a:p>
            <a:endParaRPr lang="nb-NO" baseline="0" dirty="0"/>
          </a:p>
          <a:p>
            <a:r>
              <a:rPr lang="nb-NO" dirty="0"/>
              <a:t>Nordisk Ministerråd prioriterer også temaet marin forsøpling og ønsker å fremme nordisk samarbeid, kunnskapsinnhenting og diskusjoner om aktuelle tiltak i Norden. </a:t>
            </a:r>
            <a:r>
              <a:rPr lang="nb-NO" dirty="0" err="1"/>
              <a:t>Havgruppen</a:t>
            </a:r>
            <a:r>
              <a:rPr lang="nb-NO" dirty="0"/>
              <a:t> i NMR finansierer i 2014 fem prosjekter rettet mot marin forsøpling.</a:t>
            </a:r>
          </a:p>
          <a:p>
            <a:endParaRPr lang="nb-NO" dirty="0"/>
          </a:p>
          <a:p>
            <a:r>
              <a:rPr lang="nb-NO" dirty="0"/>
              <a:t>Det foregår mye forskning på mikroplast ute i verden. Også i Norge er det noen forskningsmiljøer, bl.a. NIVA og </a:t>
            </a:r>
            <a:r>
              <a:rPr lang="nb-NO" dirty="0" err="1"/>
              <a:t>Framsenteret</a:t>
            </a:r>
            <a:r>
              <a:rPr lang="nb-NO" dirty="0"/>
              <a:t>, som jobber med problematikk knyttet til mikroplast. I Norden er</a:t>
            </a:r>
            <a:r>
              <a:rPr lang="nb-NO" baseline="0" dirty="0"/>
              <a:t> det flere</a:t>
            </a:r>
            <a:r>
              <a:rPr lang="nb-NO" dirty="0"/>
              <a:t> miljøer både i Sverige, Danmark og Finland arbeider med mikroplast. </a:t>
            </a:r>
          </a:p>
          <a:p>
            <a:endParaRPr lang="nb-NO" dirty="0"/>
          </a:p>
        </p:txBody>
      </p:sp>
      <p:sp>
        <p:nvSpPr>
          <p:cNvPr id="4" name="Plassholder for lysbildenummer 3"/>
          <p:cNvSpPr>
            <a:spLocks noGrp="1"/>
          </p:cNvSpPr>
          <p:nvPr>
            <p:ph type="sldNum" sz="quarter" idx="10"/>
          </p:nvPr>
        </p:nvSpPr>
        <p:spPr/>
        <p:txBody>
          <a:bodyPr/>
          <a:lstStyle/>
          <a:p>
            <a:fld id="{E7D88769-D273-4A16-AC2A-971F7D4A1F8B}" type="slidenum">
              <a:rPr lang="nb-NO" smtClean="0"/>
              <a:t>14</a:t>
            </a:fld>
            <a:endParaRPr lang="nb-NO"/>
          </a:p>
        </p:txBody>
      </p:sp>
    </p:spTree>
    <p:extLst>
      <p:ext uri="{BB962C8B-B14F-4D97-AF65-F5344CB8AC3E}">
        <p14:creationId xmlns:p14="http://schemas.microsoft.com/office/powerpoint/2010/main" val="2364442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p:txBody>
      </p:sp>
      <p:sp>
        <p:nvSpPr>
          <p:cNvPr id="4" name="Plassholder for lysbildenummer 3"/>
          <p:cNvSpPr>
            <a:spLocks noGrp="1"/>
          </p:cNvSpPr>
          <p:nvPr>
            <p:ph type="sldNum" sz="quarter" idx="10"/>
          </p:nvPr>
        </p:nvSpPr>
        <p:spPr/>
        <p:txBody>
          <a:bodyPr/>
          <a:lstStyle/>
          <a:p>
            <a:fld id="{E7D88769-D273-4A16-AC2A-971F7D4A1F8B}" type="slidenum">
              <a:rPr lang="nb-NO" smtClean="0"/>
              <a:t>15</a:t>
            </a:fld>
            <a:endParaRPr lang="nb-NO"/>
          </a:p>
        </p:txBody>
      </p:sp>
    </p:spTree>
    <p:extLst>
      <p:ext uri="{BB962C8B-B14F-4D97-AF65-F5344CB8AC3E}">
        <p14:creationId xmlns:p14="http://schemas.microsoft.com/office/powerpoint/2010/main" val="803872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Marin forsøpling inkluderer avfall fra landbaserte kilder som er fraktet til havet med vassdrag, avløp eller vind. Marin forsøpling kan bestå av plast, trevirke, metall, glass, gummi, tekstiler, papir etc. Definisjonen inkluderer ikke avfall i væskeform, som mineralsk eller vegetabilsk olje, parafin og andre kjemikalier. Biologisk nedbrytbart avfall fra fiskerinæringen og akvakultur omfattes heller ikke av definisjonen (</a:t>
            </a:r>
            <a:r>
              <a:rPr lang="nb-NO" dirty="0" err="1"/>
              <a:t>Lozano</a:t>
            </a:r>
            <a:r>
              <a:rPr lang="nb-NO" dirty="0"/>
              <a:t> et al. 2009).</a:t>
            </a:r>
          </a:p>
          <a:p>
            <a:endParaRPr lang="nb-NO" dirty="0"/>
          </a:p>
        </p:txBody>
      </p:sp>
      <p:sp>
        <p:nvSpPr>
          <p:cNvPr id="4" name="Plassholder for lysbildenummer 3"/>
          <p:cNvSpPr>
            <a:spLocks noGrp="1"/>
          </p:cNvSpPr>
          <p:nvPr>
            <p:ph type="sldNum" sz="quarter" idx="10"/>
          </p:nvPr>
        </p:nvSpPr>
        <p:spPr/>
        <p:txBody>
          <a:bodyPr/>
          <a:lstStyle/>
          <a:p>
            <a:fld id="{E7D88769-D273-4A16-AC2A-971F7D4A1F8B}" type="slidenum">
              <a:rPr lang="nb-NO" smtClean="0"/>
              <a:t>2</a:t>
            </a:fld>
            <a:endParaRPr lang="nb-NO"/>
          </a:p>
        </p:txBody>
      </p:sp>
    </p:spTree>
    <p:extLst>
      <p:ext uri="{BB962C8B-B14F-4D97-AF65-F5344CB8AC3E}">
        <p14:creationId xmlns:p14="http://schemas.microsoft.com/office/powerpoint/2010/main" val="28467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71711" y="4938161"/>
            <a:ext cx="5683250" cy="4859665"/>
          </a:xfrm>
        </p:spPr>
        <p:txBody>
          <a:bodyPr/>
          <a:lstStyle/>
          <a:p>
            <a:r>
              <a:rPr lang="nb-NO" sz="900" b="1" dirty="0"/>
              <a:t>Papp og papir </a:t>
            </a:r>
          </a:p>
          <a:p>
            <a:r>
              <a:rPr lang="nb-NO" sz="900" dirty="0"/>
              <a:t>Papp og papir utgjorde omlag 4 prosent av avfall som ble funnet på OSPAR referansestrender i perioden 2001-2006. Sammenlignet med plast har papp og papir relativ kort nedbrytningstid. En avis kan bruke seks uker på å brytes ned i havet og en melkekartong tre måneder.</a:t>
            </a:r>
          </a:p>
          <a:p>
            <a:endParaRPr lang="nb-NO" sz="900" dirty="0"/>
          </a:p>
          <a:p>
            <a:r>
              <a:rPr lang="nb-NO" sz="900" b="1" dirty="0"/>
              <a:t>Trevirke </a:t>
            </a:r>
          </a:p>
          <a:p>
            <a:r>
              <a:rPr lang="nb-NO" sz="900" dirty="0"/>
              <a:t>Trevirke utgjorde om lag 3 prosent av avfall som ble funnet på OSPAR referansestrender i perioden 2001-2006. Rent trevirke regnes som naturlig materiale og vil ikke utgjøre ett stort miljøproblem, men malt og impregnert trevirke inneholder miljøgifter og kan være en kilde til spredning av miljøgifter i det marine miljø.</a:t>
            </a:r>
          </a:p>
          <a:p>
            <a:endParaRPr lang="nb-NO" sz="900" dirty="0"/>
          </a:p>
          <a:p>
            <a:r>
              <a:rPr lang="nb-NO" sz="900" b="1" dirty="0"/>
              <a:t>Tekstiler </a:t>
            </a:r>
          </a:p>
          <a:p>
            <a:r>
              <a:rPr lang="nb-NO" sz="900" dirty="0"/>
              <a:t>Tekstiler utgjorde om lag 3 prosent av avfall som ble funnet på OSPAR referansestrender i perioden 2001-2006. Tekstiler kan bestå av ulike materialer som er med på å påvirke nedbrytingstiden i havet. Eksempelvis er polyester og </a:t>
            </a:r>
            <a:r>
              <a:rPr lang="nb-NO" sz="900" dirty="0" err="1"/>
              <a:t>fleece</a:t>
            </a:r>
            <a:r>
              <a:rPr lang="nb-NO" sz="900" dirty="0"/>
              <a:t> plastmaterialer og vil kunne fragmenteres til mikroplast på lik linje med andre plastprodukter. </a:t>
            </a:r>
          </a:p>
          <a:p>
            <a:endParaRPr lang="nb-NO" sz="900" dirty="0"/>
          </a:p>
          <a:p>
            <a:r>
              <a:rPr lang="nb-NO" sz="900" b="1" dirty="0"/>
              <a:t>Metall </a:t>
            </a:r>
          </a:p>
          <a:p>
            <a:r>
              <a:rPr lang="nb-NO" sz="900" dirty="0"/>
              <a:t>Metallavfall utgjorde om lag 3 prosent av avfall som ble funnet på OSPAR referansestrender i perioden 2001-2006. Fordi metall er et tungt materiale, er det større sannsynlighet for at metallavfall synker og havner på havbunnen, enn at det skyller opp på land. Metall kan ha lang nedbrytningstid i havet. En brusboks av aluminium vil bruke om lag 200 år for å brytes ned.</a:t>
            </a:r>
          </a:p>
          <a:p>
            <a:endParaRPr lang="nb-NO" sz="900" dirty="0"/>
          </a:p>
          <a:p>
            <a:r>
              <a:rPr lang="nb-NO" sz="900" b="1" dirty="0"/>
              <a:t>Glass </a:t>
            </a:r>
          </a:p>
          <a:p>
            <a:r>
              <a:rPr lang="nb-NO" sz="900" dirty="0"/>
              <a:t>Glass utgjorte om lag to prosent av avfallet som ble funnet på OSPAR referansestrender i perioden 2001-2006. Glass er også et tungt materiale som lett kan synke til havbunnen. Glass regnes som inert, det vil si ikke-reaktivt, og vil ikke brytes ned på samme måte som andre materialer og ikke fragmenteres på samme måte som plast. </a:t>
            </a:r>
          </a:p>
          <a:p>
            <a:endParaRPr lang="nb-NO" sz="900" dirty="0"/>
          </a:p>
          <a:p>
            <a:r>
              <a:rPr lang="nb-NO" sz="900" b="1" dirty="0"/>
              <a:t>Gummi </a:t>
            </a:r>
          </a:p>
          <a:p>
            <a:r>
              <a:rPr lang="nb-NO" sz="900" dirty="0"/>
              <a:t>Gummi utgjorte 1,5 prosent av avfallet som ble funnet på OSPAR referansestrender i perioden 2001-2006.</a:t>
            </a:r>
          </a:p>
          <a:p>
            <a:endParaRPr lang="nb-NO" sz="900" dirty="0"/>
          </a:p>
          <a:p>
            <a:r>
              <a:rPr lang="nb-NO" sz="900" b="1" dirty="0"/>
              <a:t>Keramikk</a:t>
            </a:r>
            <a:r>
              <a:rPr lang="nb-NO" sz="900" dirty="0"/>
              <a:t> </a:t>
            </a:r>
          </a:p>
          <a:p>
            <a:r>
              <a:rPr lang="nb-NO" sz="900" dirty="0"/>
              <a:t>Keramikk utgjorte 0,4 prosent av avfallet som ble funnet på OSPAR referansestrender i perioden 20012006. I Keramikk regnes som inert materiale og vil ikke brytes ned eller fragmenteres på samme måte som andre avfallsfraksjoner.</a:t>
            </a:r>
          </a:p>
          <a:p>
            <a:endParaRPr lang="nb-NO" dirty="0"/>
          </a:p>
        </p:txBody>
      </p:sp>
      <p:sp>
        <p:nvSpPr>
          <p:cNvPr id="4" name="Plassholder for lysbildenummer 3"/>
          <p:cNvSpPr>
            <a:spLocks noGrp="1"/>
          </p:cNvSpPr>
          <p:nvPr>
            <p:ph type="sldNum" sz="quarter" idx="10"/>
          </p:nvPr>
        </p:nvSpPr>
        <p:spPr/>
        <p:txBody>
          <a:bodyPr/>
          <a:lstStyle/>
          <a:p>
            <a:fld id="{E7D88769-D273-4A16-AC2A-971F7D4A1F8B}" type="slidenum">
              <a:rPr lang="nb-NO" smtClean="0"/>
              <a:t>3</a:t>
            </a:fld>
            <a:endParaRPr lang="nb-NO"/>
          </a:p>
        </p:txBody>
      </p:sp>
    </p:spTree>
    <p:extLst>
      <p:ext uri="{BB962C8B-B14F-4D97-AF65-F5344CB8AC3E}">
        <p14:creationId xmlns:p14="http://schemas.microsoft.com/office/powerpoint/2010/main" val="417104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7D88769-D273-4A16-AC2A-971F7D4A1F8B}" type="slidenum">
              <a:rPr lang="nb-NO" smtClean="0"/>
              <a:t>4</a:t>
            </a:fld>
            <a:endParaRPr lang="nb-NO"/>
          </a:p>
        </p:txBody>
      </p:sp>
    </p:spTree>
    <p:extLst>
      <p:ext uri="{BB962C8B-B14F-4D97-AF65-F5344CB8AC3E}">
        <p14:creationId xmlns:p14="http://schemas.microsoft.com/office/powerpoint/2010/main" val="96984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Mikroplast</a:t>
            </a:r>
          </a:p>
          <a:p>
            <a:endParaRPr lang="nb-NO" dirty="0"/>
          </a:p>
          <a:p>
            <a:pPr marL="185766" indent="-185766">
              <a:buFont typeface="Arial" panose="020B0604020202020204" pitchFamily="34" charset="0"/>
              <a:buChar char="•"/>
            </a:pPr>
            <a:r>
              <a:rPr lang="nb-NO" dirty="0"/>
              <a:t>Plastbiter som er mindre enn fem millimeter.</a:t>
            </a:r>
          </a:p>
          <a:p>
            <a:pPr marL="185766" indent="-185766">
              <a:buFont typeface="Arial" panose="020B0604020202020204" pitchFamily="34" charset="0"/>
              <a:buChar char="•"/>
            </a:pPr>
            <a:r>
              <a:rPr lang="nb-NO" dirty="0"/>
              <a:t>Blir enten produsert og tilsatt i produkter, eller oppstår på grunn av slitasje av plastprodukter i bruk, eller når større plastavfall over tid fragmenteres og deles opp i mindre biter i havet.</a:t>
            </a:r>
          </a:p>
          <a:p>
            <a:pPr marL="185766" indent="-185766">
              <a:buFont typeface="Arial" panose="020B0604020202020204" pitchFamily="34" charset="0"/>
              <a:buChar char="•"/>
            </a:pPr>
            <a:r>
              <a:rPr lang="nb-NO" dirty="0"/>
              <a:t>Plast bruker svært lang tid på å brytes ned, i motsetning til papir og matavfall.</a:t>
            </a:r>
          </a:p>
          <a:p>
            <a:pPr marL="185766" indent="-185766">
              <a:buFont typeface="Arial" panose="020B0604020202020204" pitchFamily="34" charset="0"/>
              <a:buChar char="•"/>
            </a:pPr>
            <a:r>
              <a:rPr lang="nb-NO" dirty="0"/>
              <a:t>Hvert år produseres det globalt ca. 300 millioner tonn plast - og produksjonen er økende.</a:t>
            </a:r>
          </a:p>
          <a:p>
            <a:pPr marL="185766" indent="-185766">
              <a:buFont typeface="Arial" panose="020B0604020202020204" pitchFamily="34" charset="0"/>
              <a:buChar char="•"/>
            </a:pPr>
            <a:r>
              <a:rPr lang="nb-NO" dirty="0"/>
              <a:t>Plast utgjør rundt 75 prosent av alt marint avfall.</a:t>
            </a:r>
          </a:p>
          <a:p>
            <a:endParaRPr lang="nb-NO" dirty="0"/>
          </a:p>
        </p:txBody>
      </p:sp>
      <p:sp>
        <p:nvSpPr>
          <p:cNvPr id="4" name="Plassholder for lysbildenummer 3"/>
          <p:cNvSpPr>
            <a:spLocks noGrp="1"/>
          </p:cNvSpPr>
          <p:nvPr>
            <p:ph type="sldNum" sz="quarter" idx="10"/>
          </p:nvPr>
        </p:nvSpPr>
        <p:spPr/>
        <p:txBody>
          <a:bodyPr/>
          <a:lstStyle/>
          <a:p>
            <a:fld id="{E7D88769-D273-4A16-AC2A-971F7D4A1F8B}" type="slidenum">
              <a:rPr lang="nb-NO" smtClean="0"/>
              <a:t>5</a:t>
            </a:fld>
            <a:endParaRPr lang="nb-NO"/>
          </a:p>
        </p:txBody>
      </p:sp>
    </p:spTree>
    <p:extLst>
      <p:ext uri="{BB962C8B-B14F-4D97-AF65-F5344CB8AC3E}">
        <p14:creationId xmlns:p14="http://schemas.microsoft.com/office/powerpoint/2010/main" val="119580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anslått at rundt 70 % av avfallet som tilføres havet synker og blir liggende på havbunnen, mens 15 % av avfallet flyter. De resterende 15 % blir liggende i strandsonen (</a:t>
            </a:r>
            <a:r>
              <a:rPr lang="nb-NO" dirty="0" err="1"/>
              <a:t>Lozano</a:t>
            </a:r>
            <a:r>
              <a:rPr lang="nb-NO" dirty="0"/>
              <a:t> et al. 2009). Selv om anslag av denne typen er usikre av natur, og fordelingen kan variere mellom ulike områder, gir dette en pekepinn om at det vi ser på strendene bare er en liten del av det store bildet. Utvekslingen av avfall mellom de frie vannmasser og strandsonen er et dynamisk system. Mengdene avfall som finnes i strandsonen til enhver tid varierer mye i tid og rom. Fordelingen av avfall i havet er ofte flekkvis med typiske «hotspots» hvor avfallet akkumuleres, for eksempel i </a:t>
            </a:r>
            <a:r>
              <a:rPr lang="nb-NO" dirty="0" err="1"/>
              <a:t>gyrer</a:t>
            </a:r>
            <a:r>
              <a:rPr lang="nb-NO" dirty="0"/>
              <a:t> (store strømvirvler) og i forsenkninger på havbunnen (Barnes, </a:t>
            </a:r>
            <a:r>
              <a:rPr lang="nb-NO" dirty="0" err="1"/>
              <a:t>Galgani</a:t>
            </a:r>
            <a:r>
              <a:rPr lang="nb-NO" dirty="0"/>
              <a:t> et al. 2009).</a:t>
            </a:r>
          </a:p>
          <a:p>
            <a:endParaRPr lang="nb-NO" dirty="0"/>
          </a:p>
        </p:txBody>
      </p:sp>
      <p:sp>
        <p:nvSpPr>
          <p:cNvPr id="4" name="Plassholder for lysbildenummer 3"/>
          <p:cNvSpPr>
            <a:spLocks noGrp="1"/>
          </p:cNvSpPr>
          <p:nvPr>
            <p:ph type="sldNum" sz="quarter" idx="10"/>
          </p:nvPr>
        </p:nvSpPr>
        <p:spPr/>
        <p:txBody>
          <a:bodyPr/>
          <a:lstStyle/>
          <a:p>
            <a:fld id="{E7D88769-D273-4A16-AC2A-971F7D4A1F8B}" type="slidenum">
              <a:rPr lang="nb-NO" smtClean="0"/>
              <a:t>6</a:t>
            </a:fld>
            <a:endParaRPr lang="nb-NO"/>
          </a:p>
        </p:txBody>
      </p:sp>
    </p:spTree>
    <p:extLst>
      <p:ext uri="{BB962C8B-B14F-4D97-AF65-F5344CB8AC3E}">
        <p14:creationId xmlns:p14="http://schemas.microsoft.com/office/powerpoint/2010/main" val="318030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7D88769-D273-4A16-AC2A-971F7D4A1F8B}" type="slidenum">
              <a:rPr lang="nb-NO" smtClean="0"/>
              <a:t>7</a:t>
            </a:fld>
            <a:endParaRPr lang="nb-NO"/>
          </a:p>
        </p:txBody>
      </p:sp>
    </p:spTree>
    <p:extLst>
      <p:ext uri="{BB962C8B-B14F-4D97-AF65-F5344CB8AC3E}">
        <p14:creationId xmlns:p14="http://schemas.microsoft.com/office/powerpoint/2010/main" val="90165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7D88769-D273-4A16-AC2A-971F7D4A1F8B}" type="slidenum">
              <a:rPr lang="nb-NO" smtClean="0"/>
              <a:t>8</a:t>
            </a:fld>
            <a:endParaRPr lang="nb-NO"/>
          </a:p>
        </p:txBody>
      </p:sp>
    </p:spTree>
    <p:extLst>
      <p:ext uri="{BB962C8B-B14F-4D97-AF65-F5344CB8AC3E}">
        <p14:creationId xmlns:p14="http://schemas.microsoft.com/office/powerpoint/2010/main" val="273712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7D88769-D273-4A16-AC2A-971F7D4A1F8B}" type="slidenum">
              <a:rPr lang="nb-NO" smtClean="0"/>
              <a:t>9</a:t>
            </a:fld>
            <a:endParaRPr lang="nb-NO"/>
          </a:p>
        </p:txBody>
      </p:sp>
    </p:spTree>
    <p:extLst>
      <p:ext uri="{BB962C8B-B14F-4D97-AF65-F5344CB8AC3E}">
        <p14:creationId xmlns:p14="http://schemas.microsoft.com/office/powerpoint/2010/main" val="3586042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EE77E6BC-8F8D-420F-8EBD-D5C1D6B78E58}" type="datetimeFigureOut">
              <a:rPr lang="nb-NO" smtClean="0"/>
              <a:t>18.11.2020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F6BCA27-E153-4EF0-BF6B-E139AADDB0E9}" type="slidenum">
              <a:rPr lang="nb-NO" smtClean="0"/>
              <a:t>‹#›</a:t>
            </a:fld>
            <a:endParaRPr lang="nb-NO"/>
          </a:p>
        </p:txBody>
      </p:sp>
    </p:spTree>
    <p:extLst>
      <p:ext uri="{BB962C8B-B14F-4D97-AF65-F5344CB8AC3E}">
        <p14:creationId xmlns:p14="http://schemas.microsoft.com/office/powerpoint/2010/main" val="2791026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E77E6BC-8F8D-420F-8EBD-D5C1D6B78E58}" type="datetimeFigureOut">
              <a:rPr lang="nb-NO" smtClean="0"/>
              <a:t>18.11.2020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F6BCA27-E153-4EF0-BF6B-E139AADDB0E9}" type="slidenum">
              <a:rPr lang="nb-NO" smtClean="0"/>
              <a:t>‹#›</a:t>
            </a:fld>
            <a:endParaRPr lang="nb-NO"/>
          </a:p>
        </p:txBody>
      </p:sp>
    </p:spTree>
    <p:extLst>
      <p:ext uri="{BB962C8B-B14F-4D97-AF65-F5344CB8AC3E}">
        <p14:creationId xmlns:p14="http://schemas.microsoft.com/office/powerpoint/2010/main" val="118350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E77E6BC-8F8D-420F-8EBD-D5C1D6B78E58}" type="datetimeFigureOut">
              <a:rPr lang="nb-NO" smtClean="0"/>
              <a:t>18.11.2020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F6BCA27-E153-4EF0-BF6B-E139AADDB0E9}" type="slidenum">
              <a:rPr lang="nb-NO" smtClean="0"/>
              <a:t>‹#›</a:t>
            </a:fld>
            <a:endParaRPr lang="nb-NO"/>
          </a:p>
        </p:txBody>
      </p:sp>
    </p:spTree>
    <p:extLst>
      <p:ext uri="{BB962C8B-B14F-4D97-AF65-F5344CB8AC3E}">
        <p14:creationId xmlns:p14="http://schemas.microsoft.com/office/powerpoint/2010/main" val="3696932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E77E6BC-8F8D-420F-8EBD-D5C1D6B78E58}" type="datetimeFigureOut">
              <a:rPr lang="nb-NO" smtClean="0"/>
              <a:t>18.11.2020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F6BCA27-E153-4EF0-BF6B-E139AADDB0E9}" type="slidenum">
              <a:rPr lang="nb-NO" smtClean="0"/>
              <a:t>‹#›</a:t>
            </a:fld>
            <a:endParaRPr lang="nb-NO"/>
          </a:p>
        </p:txBody>
      </p:sp>
    </p:spTree>
    <p:extLst>
      <p:ext uri="{BB962C8B-B14F-4D97-AF65-F5344CB8AC3E}">
        <p14:creationId xmlns:p14="http://schemas.microsoft.com/office/powerpoint/2010/main" val="293434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EE77E6BC-8F8D-420F-8EBD-D5C1D6B78E58}" type="datetimeFigureOut">
              <a:rPr lang="nb-NO" smtClean="0"/>
              <a:t>18.11.2020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F6BCA27-E153-4EF0-BF6B-E139AADDB0E9}" type="slidenum">
              <a:rPr lang="nb-NO" smtClean="0"/>
              <a:t>‹#›</a:t>
            </a:fld>
            <a:endParaRPr lang="nb-NO"/>
          </a:p>
        </p:txBody>
      </p:sp>
    </p:spTree>
    <p:extLst>
      <p:ext uri="{BB962C8B-B14F-4D97-AF65-F5344CB8AC3E}">
        <p14:creationId xmlns:p14="http://schemas.microsoft.com/office/powerpoint/2010/main" val="148792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EE77E6BC-8F8D-420F-8EBD-D5C1D6B78E58}" type="datetimeFigureOut">
              <a:rPr lang="nb-NO" smtClean="0"/>
              <a:t>18.11.2020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F6BCA27-E153-4EF0-BF6B-E139AADDB0E9}" type="slidenum">
              <a:rPr lang="nb-NO" smtClean="0"/>
              <a:t>‹#›</a:t>
            </a:fld>
            <a:endParaRPr lang="nb-NO"/>
          </a:p>
        </p:txBody>
      </p:sp>
    </p:spTree>
    <p:extLst>
      <p:ext uri="{BB962C8B-B14F-4D97-AF65-F5344CB8AC3E}">
        <p14:creationId xmlns:p14="http://schemas.microsoft.com/office/powerpoint/2010/main" val="125388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EE77E6BC-8F8D-420F-8EBD-D5C1D6B78E58}" type="datetimeFigureOut">
              <a:rPr lang="nb-NO" smtClean="0"/>
              <a:t>18.11.2020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F6BCA27-E153-4EF0-BF6B-E139AADDB0E9}" type="slidenum">
              <a:rPr lang="nb-NO" smtClean="0"/>
              <a:t>‹#›</a:t>
            </a:fld>
            <a:endParaRPr lang="nb-NO"/>
          </a:p>
        </p:txBody>
      </p:sp>
    </p:spTree>
    <p:extLst>
      <p:ext uri="{BB962C8B-B14F-4D97-AF65-F5344CB8AC3E}">
        <p14:creationId xmlns:p14="http://schemas.microsoft.com/office/powerpoint/2010/main" val="367803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EE77E6BC-8F8D-420F-8EBD-D5C1D6B78E58}" type="datetimeFigureOut">
              <a:rPr lang="nb-NO" smtClean="0"/>
              <a:t>18.11.2020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F6BCA27-E153-4EF0-BF6B-E139AADDB0E9}" type="slidenum">
              <a:rPr lang="nb-NO" smtClean="0"/>
              <a:t>‹#›</a:t>
            </a:fld>
            <a:endParaRPr lang="nb-NO"/>
          </a:p>
        </p:txBody>
      </p:sp>
    </p:spTree>
    <p:extLst>
      <p:ext uri="{BB962C8B-B14F-4D97-AF65-F5344CB8AC3E}">
        <p14:creationId xmlns:p14="http://schemas.microsoft.com/office/powerpoint/2010/main" val="3263186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EE77E6BC-8F8D-420F-8EBD-D5C1D6B78E58}" type="datetimeFigureOut">
              <a:rPr lang="nb-NO" smtClean="0"/>
              <a:t>18.11.2020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F6BCA27-E153-4EF0-BF6B-E139AADDB0E9}" type="slidenum">
              <a:rPr lang="nb-NO" smtClean="0"/>
              <a:t>‹#›</a:t>
            </a:fld>
            <a:endParaRPr lang="nb-NO"/>
          </a:p>
        </p:txBody>
      </p:sp>
    </p:spTree>
    <p:extLst>
      <p:ext uri="{BB962C8B-B14F-4D97-AF65-F5344CB8AC3E}">
        <p14:creationId xmlns:p14="http://schemas.microsoft.com/office/powerpoint/2010/main" val="2925736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EE77E6BC-8F8D-420F-8EBD-D5C1D6B78E58}" type="datetimeFigureOut">
              <a:rPr lang="nb-NO" smtClean="0"/>
              <a:t>18.11.2020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F6BCA27-E153-4EF0-BF6B-E139AADDB0E9}" type="slidenum">
              <a:rPr lang="nb-NO" smtClean="0"/>
              <a:t>‹#›</a:t>
            </a:fld>
            <a:endParaRPr lang="nb-NO"/>
          </a:p>
        </p:txBody>
      </p:sp>
    </p:spTree>
    <p:extLst>
      <p:ext uri="{BB962C8B-B14F-4D97-AF65-F5344CB8AC3E}">
        <p14:creationId xmlns:p14="http://schemas.microsoft.com/office/powerpoint/2010/main" val="390297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EE77E6BC-8F8D-420F-8EBD-D5C1D6B78E58}" type="datetimeFigureOut">
              <a:rPr lang="nb-NO" smtClean="0"/>
              <a:t>18.11.2020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F6BCA27-E153-4EF0-BF6B-E139AADDB0E9}" type="slidenum">
              <a:rPr lang="nb-NO" smtClean="0"/>
              <a:t>‹#›</a:t>
            </a:fld>
            <a:endParaRPr lang="nb-NO"/>
          </a:p>
        </p:txBody>
      </p:sp>
    </p:spTree>
    <p:extLst>
      <p:ext uri="{BB962C8B-B14F-4D97-AF65-F5344CB8AC3E}">
        <p14:creationId xmlns:p14="http://schemas.microsoft.com/office/powerpoint/2010/main" val="358666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77E6BC-8F8D-420F-8EBD-D5C1D6B78E58}" type="datetimeFigureOut">
              <a:rPr lang="nb-NO" smtClean="0"/>
              <a:t>18.11.2020</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BCA27-E153-4EF0-BF6B-E139AADDB0E9}" type="slidenum">
              <a:rPr lang="nb-NO" smtClean="0"/>
              <a:t>‹#›</a:t>
            </a:fld>
            <a:endParaRPr lang="nb-NO"/>
          </a:p>
        </p:txBody>
      </p:sp>
    </p:spTree>
    <p:extLst>
      <p:ext uri="{BB962C8B-B14F-4D97-AF65-F5344CB8AC3E}">
        <p14:creationId xmlns:p14="http://schemas.microsoft.com/office/powerpoint/2010/main" val="3616741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7.jpeg"/><Relationship Id="rId3" Type="http://schemas.openxmlformats.org/officeDocument/2006/relationships/image" Target="../media/image19.jpeg"/><Relationship Id="rId7" Type="http://schemas.openxmlformats.org/officeDocument/2006/relationships/image" Target="../media/image22.jpeg"/><Relationship Id="rId12"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5.jpeg"/><Relationship Id="rId5" Type="http://schemas.openxmlformats.org/officeDocument/2006/relationships/image" Target="../media/image20.jpeg"/><Relationship Id="rId10" Type="http://schemas.openxmlformats.org/officeDocument/2006/relationships/image" Target="../media/image24.jpeg"/><Relationship Id="rId4" Type="http://schemas.microsoft.com/office/2007/relationships/hdphoto" Target="../media/hdphoto3.wdp"/><Relationship Id="rId9" Type="http://schemas.microsoft.com/office/2007/relationships/hdphoto" Target="../media/hdphoto4.wdp"/><Relationship Id="rId1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VB94e0VOu4Q"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youtube.com/watch?v=017bBeXhYz4" TargetMode="External"/><Relationship Id="rId5" Type="http://schemas.openxmlformats.org/officeDocument/2006/relationships/hyperlink" Target="http://www.youtube.com/watch?v=047Z3yOyy6c" TargetMode="External"/><Relationship Id="rId4" Type="http://schemas.openxmlformats.org/officeDocument/2006/relationships/hyperlink" Target="http://www.youtube.com/watch?v=QztnAimIbY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5" name="Picture 17" descr="N:\OFs BILDEARKIV\Natur- og friluftsveiledning\Marint avfall OF\IMG_654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327783" y="2949887"/>
            <a:ext cx="3146230" cy="2088232"/>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N:\OFs BILDEARKIV\Natur- og friluftsveiledning\Marint avfall OF\IMG_654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80576" y="2415937"/>
            <a:ext cx="2088232" cy="3146230"/>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1" descr="N:\OFs BILDEARKIV\Natur- og friluftsveiledning\Marint avfall OF\IMG_654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9448" y="2420888"/>
            <a:ext cx="4691128" cy="3141279"/>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p:cNvSpPr txBox="1"/>
          <p:nvPr/>
        </p:nvSpPr>
        <p:spPr>
          <a:xfrm>
            <a:off x="1403648" y="404664"/>
            <a:ext cx="6408712" cy="1384995"/>
          </a:xfrm>
          <a:prstGeom prst="rect">
            <a:avLst/>
          </a:prstGeom>
          <a:noFill/>
        </p:spPr>
        <p:txBody>
          <a:bodyPr wrap="square" rtlCol="0">
            <a:spAutoFit/>
          </a:bodyPr>
          <a:lstStyle/>
          <a:p>
            <a:pPr algn="ctr"/>
            <a:r>
              <a:rPr lang="nb-NO" sz="6600" dirty="0">
                <a:solidFill>
                  <a:schemeClr val="tx2"/>
                </a:solidFill>
              </a:rPr>
              <a:t>Marin</a:t>
            </a:r>
            <a:r>
              <a:rPr lang="nb-NO" sz="5400" dirty="0">
                <a:solidFill>
                  <a:schemeClr val="tx2"/>
                </a:solidFill>
              </a:rPr>
              <a:t> </a:t>
            </a:r>
            <a:r>
              <a:rPr lang="nb-NO" sz="6600" dirty="0">
                <a:solidFill>
                  <a:schemeClr val="tx2"/>
                </a:solidFill>
              </a:rPr>
              <a:t>forsøpling</a:t>
            </a:r>
            <a:r>
              <a:rPr lang="nb-NO" sz="5400" dirty="0">
                <a:solidFill>
                  <a:schemeClr val="tx2"/>
                </a:solidFill>
              </a:rPr>
              <a:t> </a:t>
            </a:r>
            <a:endParaRPr lang="nb-NO" dirty="0">
              <a:solidFill>
                <a:srgbClr val="63AEF3"/>
              </a:solidFill>
            </a:endParaRPr>
          </a:p>
          <a:p>
            <a:pPr algn="ctr"/>
            <a:r>
              <a:rPr lang="nb-NO" dirty="0">
                <a:solidFill>
                  <a:schemeClr val="accent1"/>
                </a:solidFill>
              </a:rPr>
              <a:t>Et alvorlig og komplisert miljøproblem</a:t>
            </a:r>
          </a:p>
        </p:txBody>
      </p:sp>
      <p:pic>
        <p:nvPicPr>
          <p:cNvPr id="3" name="Bild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2663" y="5959004"/>
            <a:ext cx="1872208" cy="494332"/>
          </a:xfrm>
          <a:prstGeom prst="rect">
            <a:avLst/>
          </a:prstGeom>
        </p:spPr>
      </p:pic>
      <p:pic>
        <p:nvPicPr>
          <p:cNvPr id="5" name="Bilde 4">
            <a:extLst>
              <a:ext uri="{FF2B5EF4-FFF2-40B4-BE49-F238E27FC236}">
                <a16:creationId xmlns:a16="http://schemas.microsoft.com/office/drawing/2014/main" id="{4C36ED2D-C43C-4FAE-B113-13333FE2F7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08911" y="6028571"/>
            <a:ext cx="3960440" cy="355197"/>
          </a:xfrm>
          <a:prstGeom prst="rect">
            <a:avLst/>
          </a:prstGeom>
        </p:spPr>
      </p:pic>
    </p:spTree>
    <p:extLst>
      <p:ext uri="{BB962C8B-B14F-4D97-AF65-F5344CB8AC3E}">
        <p14:creationId xmlns:p14="http://schemas.microsoft.com/office/powerpoint/2010/main" val="121718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3645024"/>
            <a:ext cx="4051448" cy="2607659"/>
          </a:xfrm>
          <a:prstGeom prst="rect">
            <a:avLst/>
          </a:prstGeom>
        </p:spPr>
      </p:pic>
      <p:pic>
        <p:nvPicPr>
          <p:cNvPr id="11" name="Bild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19984" y="548680"/>
            <a:ext cx="3871317" cy="1694777"/>
          </a:xfrm>
          <a:prstGeom prst="rect">
            <a:avLst/>
          </a:prstGeom>
        </p:spPr>
      </p:pic>
      <p:pic>
        <p:nvPicPr>
          <p:cNvPr id="12" name="Bild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99941" y="3429000"/>
            <a:ext cx="4320480" cy="2780818"/>
          </a:xfrm>
          <a:prstGeom prst="rect">
            <a:avLst/>
          </a:prstGeom>
        </p:spPr>
      </p:pic>
      <p:pic>
        <p:nvPicPr>
          <p:cNvPr id="13" name="Bild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3568" y="336081"/>
            <a:ext cx="2403311" cy="2919782"/>
          </a:xfrm>
          <a:prstGeom prst="rect">
            <a:avLst/>
          </a:prstGeom>
        </p:spPr>
      </p:pic>
      <p:sp>
        <p:nvSpPr>
          <p:cNvPr id="14" name="TekstSylinder 13"/>
          <p:cNvSpPr txBox="1"/>
          <p:nvPr/>
        </p:nvSpPr>
        <p:spPr>
          <a:xfrm>
            <a:off x="2483768" y="472738"/>
            <a:ext cx="2088232" cy="923330"/>
          </a:xfrm>
          <a:prstGeom prst="rect">
            <a:avLst/>
          </a:prstGeom>
          <a:noFill/>
        </p:spPr>
        <p:txBody>
          <a:bodyPr wrap="square" rtlCol="0">
            <a:spAutoFit/>
          </a:bodyPr>
          <a:lstStyle/>
          <a:p>
            <a:r>
              <a:rPr lang="nb-NO" b="1" dirty="0"/>
              <a:t>8,8 millioner tonn søppel tilføres våre hav hvert år!</a:t>
            </a:r>
          </a:p>
        </p:txBody>
      </p:sp>
      <p:sp>
        <p:nvSpPr>
          <p:cNvPr id="15" name="TekstSylinder 14"/>
          <p:cNvSpPr txBox="1"/>
          <p:nvPr/>
        </p:nvSpPr>
        <p:spPr>
          <a:xfrm>
            <a:off x="5148065" y="2497163"/>
            <a:ext cx="3443236" cy="369332"/>
          </a:xfrm>
          <a:prstGeom prst="rect">
            <a:avLst/>
          </a:prstGeom>
          <a:noFill/>
        </p:spPr>
        <p:txBody>
          <a:bodyPr wrap="square" rtlCol="0">
            <a:spAutoFit/>
          </a:bodyPr>
          <a:lstStyle/>
          <a:p>
            <a:r>
              <a:rPr lang="nb-NO" b="1" dirty="0"/>
              <a:t>Et uvisst antall fisk og sjødyr dør!</a:t>
            </a:r>
          </a:p>
        </p:txBody>
      </p:sp>
      <p:sp>
        <p:nvSpPr>
          <p:cNvPr id="16" name="TekstSylinder 15"/>
          <p:cNvSpPr txBox="1"/>
          <p:nvPr/>
        </p:nvSpPr>
        <p:spPr>
          <a:xfrm>
            <a:off x="683568" y="6085685"/>
            <a:ext cx="3384376" cy="369332"/>
          </a:xfrm>
          <a:prstGeom prst="rect">
            <a:avLst/>
          </a:prstGeom>
          <a:noFill/>
        </p:spPr>
        <p:txBody>
          <a:bodyPr wrap="square" rtlCol="0">
            <a:spAutoFit/>
          </a:bodyPr>
          <a:lstStyle/>
          <a:p>
            <a:r>
              <a:rPr lang="nb-NO" b="1" dirty="0"/>
              <a:t>100 000 sjøpattedyr dør hvert år!</a:t>
            </a:r>
          </a:p>
        </p:txBody>
      </p:sp>
      <p:sp>
        <p:nvSpPr>
          <p:cNvPr id="17" name="TekstSylinder 16"/>
          <p:cNvSpPr txBox="1"/>
          <p:nvPr/>
        </p:nvSpPr>
        <p:spPr>
          <a:xfrm>
            <a:off x="5436096" y="6085685"/>
            <a:ext cx="3155205" cy="369332"/>
          </a:xfrm>
          <a:prstGeom prst="rect">
            <a:avLst/>
          </a:prstGeom>
          <a:noFill/>
        </p:spPr>
        <p:txBody>
          <a:bodyPr wrap="square" rtlCol="0">
            <a:spAutoFit/>
          </a:bodyPr>
          <a:lstStyle/>
          <a:p>
            <a:r>
              <a:rPr lang="nb-NO" b="1" dirty="0"/>
              <a:t>1 million sjøfugler dør hvert år! </a:t>
            </a:r>
          </a:p>
        </p:txBody>
      </p:sp>
      <p:sp>
        <p:nvSpPr>
          <p:cNvPr id="2" name="TekstSylinder 1"/>
          <p:cNvSpPr txBox="1"/>
          <p:nvPr/>
        </p:nvSpPr>
        <p:spPr>
          <a:xfrm>
            <a:off x="7364237" y="6442732"/>
            <a:ext cx="1656184" cy="307777"/>
          </a:xfrm>
          <a:prstGeom prst="rect">
            <a:avLst/>
          </a:prstGeom>
          <a:noFill/>
        </p:spPr>
        <p:txBody>
          <a:bodyPr wrap="square" rtlCol="0">
            <a:spAutoFit/>
          </a:bodyPr>
          <a:lstStyle/>
          <a:p>
            <a:r>
              <a:rPr lang="nb-NO" sz="1400" dirty="0"/>
              <a:t>Kilde: WWF.no</a:t>
            </a:r>
          </a:p>
        </p:txBody>
      </p:sp>
    </p:spTree>
    <p:extLst>
      <p:ext uri="{BB962C8B-B14F-4D97-AF65-F5344CB8AC3E}">
        <p14:creationId xmlns:p14="http://schemas.microsoft.com/office/powerpoint/2010/main" val="361201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 kommer avfallet fra</a:t>
            </a:r>
            <a:r>
              <a:rPr lang="nb-NO" sz="4000" dirty="0"/>
              <a:t>? </a:t>
            </a:r>
          </a:p>
        </p:txBody>
      </p:sp>
      <p:sp>
        <p:nvSpPr>
          <p:cNvPr id="3" name="Plassholder for innhold 2"/>
          <p:cNvSpPr>
            <a:spLocks noGrp="1"/>
          </p:cNvSpPr>
          <p:nvPr>
            <p:ph idx="1"/>
          </p:nvPr>
        </p:nvSpPr>
        <p:spPr/>
        <p:txBody>
          <a:bodyPr>
            <a:normAutofit/>
          </a:bodyPr>
          <a:lstStyle/>
          <a:p>
            <a:pPr marL="0" indent="0">
              <a:buNone/>
            </a:pPr>
            <a:r>
              <a:rPr lang="nb-NO" sz="2400" dirty="0"/>
              <a:t>Marin forsøpling tilføres havet fra både landbaserte kilder og fra aktiviteter til havs. </a:t>
            </a:r>
          </a:p>
          <a:p>
            <a:pPr marL="0" indent="0">
              <a:buNone/>
            </a:pPr>
            <a:endParaRPr lang="nb-NO" dirty="0"/>
          </a:p>
        </p:txBody>
      </p:sp>
      <p:sp>
        <p:nvSpPr>
          <p:cNvPr id="4" name="TekstSylinder 3"/>
          <p:cNvSpPr txBox="1"/>
          <p:nvPr/>
        </p:nvSpPr>
        <p:spPr>
          <a:xfrm>
            <a:off x="425778" y="2924944"/>
            <a:ext cx="3930197" cy="2862322"/>
          </a:xfrm>
          <a:prstGeom prst="rect">
            <a:avLst/>
          </a:prstGeom>
          <a:noFill/>
        </p:spPr>
        <p:txBody>
          <a:bodyPr wrap="square" rtlCol="0">
            <a:spAutoFit/>
          </a:bodyPr>
          <a:lstStyle/>
          <a:p>
            <a:r>
              <a:rPr lang="nb-NO" sz="2000" b="1" dirty="0"/>
              <a:t>Viktige landbaserte kilder:</a:t>
            </a:r>
          </a:p>
          <a:p>
            <a:pPr marL="400050" lvl="1" indent="0">
              <a:buNone/>
            </a:pPr>
            <a:r>
              <a:rPr lang="nb-NO" sz="2000" dirty="0"/>
              <a:t>- forsøpling, industri, villfyllinger og avfallsdeponier. </a:t>
            </a:r>
          </a:p>
          <a:p>
            <a:pPr marL="400050" lvl="1"/>
            <a:r>
              <a:rPr lang="nb-NO" sz="2000" dirty="0"/>
              <a:t>- Avfall med overvann fra avløp og overflateavrenning.</a:t>
            </a:r>
          </a:p>
          <a:p>
            <a:pPr marL="400050" lvl="1"/>
            <a:endParaRPr lang="nb-NO" sz="2000" dirty="0"/>
          </a:p>
          <a:p>
            <a:r>
              <a:rPr lang="nb-NO" sz="2000" b="1" dirty="0"/>
              <a:t>Kilder fra ulik aktiviteter i havet: </a:t>
            </a:r>
          </a:p>
          <a:p>
            <a:pPr marL="400050" lvl="1" indent="0">
              <a:buNone/>
            </a:pPr>
            <a:r>
              <a:rPr lang="nb-NO" sz="2000" dirty="0"/>
              <a:t>- fiske, offshore, shipping og   akvakultur.</a:t>
            </a:r>
          </a:p>
        </p:txBody>
      </p:sp>
      <p:pic>
        <p:nvPicPr>
          <p:cNvPr id="5" name="Bilde 4"/>
          <p:cNvPicPr>
            <a:picLocks noChangeAspect="1"/>
          </p:cNvPicPr>
          <p:nvPr/>
        </p:nvPicPr>
        <p:blipFill>
          <a:blip r:embed="rId3"/>
          <a:stretch>
            <a:fillRect/>
          </a:stretch>
        </p:blipFill>
        <p:spPr>
          <a:xfrm>
            <a:off x="4572000" y="2101943"/>
            <a:ext cx="3816424" cy="4541107"/>
          </a:xfrm>
          <a:prstGeom prst="rect">
            <a:avLst/>
          </a:prstGeom>
        </p:spPr>
      </p:pic>
      <p:cxnSp>
        <p:nvCxnSpPr>
          <p:cNvPr id="7" name="Rett pilkobling 6"/>
          <p:cNvCxnSpPr/>
          <p:nvPr/>
        </p:nvCxnSpPr>
        <p:spPr>
          <a:xfrm>
            <a:off x="5004048" y="2852936"/>
            <a:ext cx="144016"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tt pilkobling 11"/>
          <p:cNvCxnSpPr/>
          <p:nvPr/>
        </p:nvCxnSpPr>
        <p:spPr>
          <a:xfrm flipV="1">
            <a:off x="5508104" y="4149081"/>
            <a:ext cx="288032" cy="207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tt pilkobling 14"/>
          <p:cNvCxnSpPr/>
          <p:nvPr/>
        </p:nvCxnSpPr>
        <p:spPr>
          <a:xfrm>
            <a:off x="6128904" y="6126163"/>
            <a:ext cx="99280" cy="25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tt pilkobling 16"/>
          <p:cNvCxnSpPr/>
          <p:nvPr/>
        </p:nvCxnSpPr>
        <p:spPr>
          <a:xfrm>
            <a:off x="6876256" y="3826292"/>
            <a:ext cx="360040" cy="36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Rett pilkobling 18"/>
          <p:cNvCxnSpPr/>
          <p:nvPr/>
        </p:nvCxnSpPr>
        <p:spPr>
          <a:xfrm flipV="1">
            <a:off x="7236296" y="5517232"/>
            <a:ext cx="144016" cy="164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Rett pilkobling 22"/>
          <p:cNvCxnSpPr/>
          <p:nvPr/>
        </p:nvCxnSpPr>
        <p:spPr>
          <a:xfrm>
            <a:off x="7668344" y="4797152"/>
            <a:ext cx="144016"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Rett pilkobling 26"/>
          <p:cNvCxnSpPr/>
          <p:nvPr/>
        </p:nvCxnSpPr>
        <p:spPr>
          <a:xfrm>
            <a:off x="6660232" y="4813585"/>
            <a:ext cx="0" cy="1275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06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icolay\Desktop\div 161.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197009" y="2056288"/>
            <a:ext cx="2856235" cy="22856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OFs BILDEARKIV\Natur- og friluftsveiledning\Marint avfall OF\tau.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 y="4338000"/>
            <a:ext cx="2687907"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Fs BILDEARKIV\Natur- og friluftsveiledning\Marint avfall OF\haglepatron.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90098" y="4341907"/>
            <a:ext cx="3212601"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N:\OFs BILDEARKIV\Natur- og friluftsveiledning\Marint avfall OF\korker.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82615" y="4338000"/>
            <a:ext cx="326175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OFs BILDEARKIV\Natur- og friluftsveiledning\Marint avfall OF\15_1000m_040413_Foto OF.JPG"/>
          <p:cNvPicPr>
            <a:picLocks noChangeAspect="1" noChangeArrowheads="1"/>
          </p:cNvPicPr>
          <p:nvPr/>
        </p:nvPicPr>
        <p:blipFill>
          <a:blip r:embed="rId8" cstate="screen">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053244" y="0"/>
            <a:ext cx="3090755" cy="206296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N:\OFs BILDEARKIV\Natur- og friluftsveiledning\Marint avfall OF\døsøppelny.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0" y="2052382"/>
            <a:ext cx="3197009" cy="22856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Fs BILDEARKIV\Natur- og friluftsveiledning\Marint avfall OF\OsparID48_ detoneringslunte_ 1.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053244" y="2062128"/>
            <a:ext cx="3090756" cy="228561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N:\OFs BILDEARKIV\Natur- og friluftsveiledning\Marint avfall OF\DSC_0004.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8207"/>
            <a:ext cx="2612555" cy="20644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Fs BILDEARKIV\Natur- og friluftsveiledning\Marint avfall OF\OsparID 48_ Biofilmbærere funnet på Nordre Langåra.JPG"/>
          <p:cNvPicPr>
            <a:picLocks noChangeAspect="1" noChangeArrowheads="1"/>
          </p:cNvPicPr>
          <p:nvPr/>
        </p:nvPicPr>
        <p:blipFill>
          <a:blip r:embed="rId13" cstate="screen">
            <a:extLst>
              <a:ext uri="{BEBA8EAE-BF5A-486C-A8C5-ECC9F3942E4B}">
                <a14:imgProps xmlns:a14="http://schemas.microsoft.com/office/drawing/2010/main">
                  <a14:imgLayer r:embed="rId14">
                    <a14:imgEffect>
                      <a14:sharpenSoften amount="5000"/>
                    </a14:imgEffect>
                    <a14:imgEffect>
                      <a14:brightnessContrast bright="7000" contrast="4000"/>
                    </a14:imgEffect>
                  </a14:imgLayer>
                </a14:imgProps>
              </a:ext>
              <a:ext uri="{28A0092B-C50C-407E-A947-70E740481C1C}">
                <a14:useLocalDpi xmlns:a14="http://schemas.microsoft.com/office/drawing/2010/main"/>
              </a:ext>
            </a:extLst>
          </a:blip>
          <a:srcRect/>
          <a:stretch>
            <a:fillRect/>
          </a:stretch>
        </p:blipFill>
        <p:spPr bwMode="auto">
          <a:xfrm>
            <a:off x="2509514" y="-8207"/>
            <a:ext cx="3543731" cy="2085268"/>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p:cNvSpPr txBox="1"/>
          <p:nvPr/>
        </p:nvSpPr>
        <p:spPr>
          <a:xfrm>
            <a:off x="395536" y="2093085"/>
            <a:ext cx="8568952" cy="2308324"/>
          </a:xfrm>
          <a:prstGeom prst="rect">
            <a:avLst/>
          </a:prstGeom>
          <a:noFill/>
        </p:spPr>
        <p:txBody>
          <a:bodyPr wrap="square" rtlCol="0">
            <a:spAutoFit/>
          </a:bodyPr>
          <a:lstStyle/>
          <a:p>
            <a:r>
              <a:rPr lang="nb-NO" sz="7200" b="1" dirty="0">
                <a:solidFill>
                  <a:schemeClr val="accent2"/>
                </a:solidFill>
                <a:effectLst>
                  <a:outerShdw blurRad="38100" dist="38100" dir="2700000" algn="tl">
                    <a:srgbClr val="000000">
                      <a:alpha val="43137"/>
                    </a:srgbClr>
                  </a:outerShdw>
                </a:effectLst>
              </a:rPr>
              <a:t>Hva er disse tingene? </a:t>
            </a:r>
          </a:p>
          <a:p>
            <a:r>
              <a:rPr lang="nb-NO" sz="7200" b="1" dirty="0">
                <a:solidFill>
                  <a:schemeClr val="accent2"/>
                </a:solidFill>
                <a:effectLst>
                  <a:outerShdw blurRad="38100" dist="38100" dir="2700000" algn="tl">
                    <a:srgbClr val="000000">
                      <a:alpha val="43137"/>
                    </a:srgbClr>
                  </a:outerShdw>
                </a:effectLst>
              </a:rPr>
              <a:t>Hva er mulige kilder?</a:t>
            </a:r>
          </a:p>
        </p:txBody>
      </p:sp>
    </p:spTree>
    <p:extLst>
      <p:ext uri="{BB962C8B-B14F-4D97-AF65-F5344CB8AC3E}">
        <p14:creationId xmlns:p14="http://schemas.microsoft.com/office/powerpoint/2010/main" val="290876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afterEffect">
                                  <p:stCondLst>
                                    <p:cond delay="3000"/>
                                  </p:stCondLst>
                                  <p:childTnLst>
                                    <p:animEffect transition="out" filter="fade">
                                      <p:cBhvr>
                                        <p:cTn id="6" dur="5000"/>
                                        <p:tgtEl>
                                          <p:spTgt spid="4"/>
                                        </p:tgtEl>
                                      </p:cBhvr>
                                    </p:animEffect>
                                    <p:anim calcmode="lin" valueType="num">
                                      <p:cBhvr>
                                        <p:cTn id="7" dur="5000"/>
                                        <p:tgtEl>
                                          <p:spTgt spid="4"/>
                                        </p:tgtEl>
                                        <p:attrNameLst>
                                          <p:attrName>ppt_x</p:attrName>
                                        </p:attrNameLst>
                                      </p:cBhvr>
                                      <p:tavLst>
                                        <p:tav tm="0">
                                          <p:val>
                                            <p:strVal val="ppt_x"/>
                                          </p:val>
                                        </p:tav>
                                        <p:tav tm="100000">
                                          <p:val>
                                            <p:strVal val="ppt_x"/>
                                          </p:val>
                                        </p:tav>
                                      </p:tavLst>
                                    </p:anim>
                                    <p:anim calcmode="lin" valueType="num">
                                      <p:cBhvr>
                                        <p:cTn id="8" dur="5000"/>
                                        <p:tgtEl>
                                          <p:spTgt spid="4"/>
                                        </p:tgtEl>
                                        <p:attrNameLst>
                                          <p:attrName>ppt_y</p:attrName>
                                        </p:attrNameLst>
                                      </p:cBhvr>
                                      <p:tavLst>
                                        <p:tav tm="0">
                                          <p:val>
                                            <p:strVal val="ppt_y"/>
                                          </p:val>
                                        </p:tav>
                                        <p:tav tm="100000">
                                          <p:val>
                                            <p:strVal val="ppt_y+.1"/>
                                          </p:val>
                                        </p:tav>
                                      </p:tavLst>
                                    </p:anim>
                                    <p:set>
                                      <p:cBhvr>
                                        <p:cTn id="9"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Hva kan du og jeg gjøre for å redusere omfanget av marin forsøpling?</a:t>
            </a:r>
          </a:p>
        </p:txBody>
      </p:sp>
      <p:sp>
        <p:nvSpPr>
          <p:cNvPr id="3" name="Plassholder for innhold 2"/>
          <p:cNvSpPr>
            <a:spLocks noGrp="1"/>
          </p:cNvSpPr>
          <p:nvPr>
            <p:ph idx="1"/>
          </p:nvPr>
        </p:nvSpPr>
        <p:spPr>
          <a:xfrm>
            <a:off x="457200" y="1600200"/>
            <a:ext cx="3250704" cy="4525963"/>
          </a:xfrm>
        </p:spPr>
        <p:txBody>
          <a:bodyPr>
            <a:normAutofit lnSpcReduction="10000"/>
          </a:bodyPr>
          <a:lstStyle/>
          <a:p>
            <a:endParaRPr lang="nb-NO" dirty="0"/>
          </a:p>
          <a:p>
            <a:r>
              <a:rPr lang="nb-NO" dirty="0"/>
              <a:t>Rydde en strand</a:t>
            </a:r>
          </a:p>
          <a:p>
            <a:pPr marL="0" indent="0">
              <a:buNone/>
            </a:pPr>
            <a:endParaRPr lang="nb-NO" dirty="0"/>
          </a:p>
          <a:p>
            <a:r>
              <a:rPr lang="nb-NO" dirty="0"/>
              <a:t>Redusere</a:t>
            </a:r>
          </a:p>
          <a:p>
            <a:pPr marL="0" indent="0">
              <a:buNone/>
            </a:pPr>
            <a:endParaRPr lang="nb-NO" dirty="0"/>
          </a:p>
          <a:p>
            <a:r>
              <a:rPr lang="nb-NO" dirty="0"/>
              <a:t>Gjenbruke</a:t>
            </a:r>
          </a:p>
          <a:p>
            <a:pPr marL="0" indent="0">
              <a:buNone/>
            </a:pPr>
            <a:endParaRPr lang="nb-NO" dirty="0"/>
          </a:p>
          <a:p>
            <a:r>
              <a:rPr lang="nb-NO" dirty="0"/>
              <a:t>Resirkulere</a:t>
            </a:r>
          </a:p>
          <a:p>
            <a:pPr marL="0" indent="0">
              <a:buNone/>
            </a:pPr>
            <a:endParaRPr lang="nb-NO" dirty="0"/>
          </a:p>
        </p:txBody>
      </p:sp>
      <p:pic>
        <p:nvPicPr>
          <p:cNvPr id="5" name="Bild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3743910" y="2428292"/>
            <a:ext cx="4968551" cy="3312368"/>
          </a:xfrm>
          <a:prstGeom prst="rect">
            <a:avLst/>
          </a:prstGeom>
        </p:spPr>
      </p:pic>
    </p:spTree>
    <p:extLst>
      <p:ext uri="{BB962C8B-B14F-4D97-AF65-F5344CB8AC3E}">
        <p14:creationId xmlns:p14="http://schemas.microsoft.com/office/powerpoint/2010/main" val="41878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gjøres av myndigheter? </a:t>
            </a:r>
          </a:p>
        </p:txBody>
      </p:sp>
      <p:sp>
        <p:nvSpPr>
          <p:cNvPr id="3" name="Plassholder for innhold 2"/>
          <p:cNvSpPr>
            <a:spLocks noGrp="1"/>
          </p:cNvSpPr>
          <p:nvPr>
            <p:ph idx="1"/>
          </p:nvPr>
        </p:nvSpPr>
        <p:spPr>
          <a:xfrm>
            <a:off x="457200" y="1600200"/>
            <a:ext cx="4330824" cy="4853136"/>
          </a:xfrm>
        </p:spPr>
        <p:txBody>
          <a:bodyPr/>
          <a:lstStyle/>
          <a:p>
            <a:endParaRPr lang="nb-NO" dirty="0"/>
          </a:p>
          <a:p>
            <a:r>
              <a:rPr lang="nb-NO" sz="2800" dirty="0"/>
              <a:t>Overvåkning</a:t>
            </a:r>
          </a:p>
          <a:p>
            <a:r>
              <a:rPr lang="nb-NO" sz="2800" dirty="0"/>
              <a:t>Kartlegging</a:t>
            </a:r>
          </a:p>
          <a:p>
            <a:r>
              <a:rPr lang="nb-NO" sz="2800" dirty="0"/>
              <a:t>Forskning</a:t>
            </a:r>
          </a:p>
          <a:p>
            <a:r>
              <a:rPr lang="nb-NO" sz="2800" dirty="0"/>
              <a:t>Internasjonalt samarbeid</a:t>
            </a:r>
          </a:p>
          <a:p>
            <a:r>
              <a:rPr lang="nb-NO" sz="2800" dirty="0"/>
              <a:t>Forebyggende tiltak</a:t>
            </a:r>
          </a:p>
          <a:p>
            <a:endParaRPr lang="nb-NO" dirty="0"/>
          </a:p>
        </p:txBody>
      </p:sp>
      <p:pic>
        <p:nvPicPr>
          <p:cNvPr id="4" name="Bilde 3"/>
          <p:cNvPicPr>
            <a:picLocks noChangeAspect="1"/>
          </p:cNvPicPr>
          <p:nvPr/>
        </p:nvPicPr>
        <p:blipFill>
          <a:blip r:embed="rId3"/>
          <a:stretch>
            <a:fillRect/>
          </a:stretch>
        </p:blipFill>
        <p:spPr>
          <a:xfrm>
            <a:off x="4596437" y="1728192"/>
            <a:ext cx="3906858" cy="4725144"/>
          </a:xfrm>
          <a:prstGeom prst="rect">
            <a:avLst/>
          </a:prstGeom>
        </p:spPr>
      </p:pic>
    </p:spTree>
    <p:extLst>
      <p:ext uri="{BB962C8B-B14F-4D97-AF65-F5344CB8AC3E}">
        <p14:creationId xmlns:p14="http://schemas.microsoft.com/office/powerpoint/2010/main" val="5645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63688" y="1700808"/>
            <a:ext cx="6192688" cy="3139321"/>
          </a:xfrm>
          <a:prstGeom prst="rect">
            <a:avLst/>
          </a:prstGeom>
        </p:spPr>
        <p:txBody>
          <a:bodyPr wrap="square">
            <a:spAutoFit/>
          </a:bodyPr>
          <a:lstStyle/>
          <a:p>
            <a:r>
              <a:rPr lang="nb-NO" dirty="0"/>
              <a:t>Oslofjordens Friluftsråd</a:t>
            </a:r>
          </a:p>
          <a:p>
            <a:r>
              <a:rPr lang="nb-NO" u="sng" dirty="0">
                <a:hlinkClick r:id="rId3"/>
              </a:rPr>
              <a:t>https://www.youtube.com/watch?v=VB94e0VOu4Q</a:t>
            </a:r>
            <a:r>
              <a:rPr lang="nb-NO" u="sng" dirty="0"/>
              <a:t> </a:t>
            </a:r>
            <a:endParaRPr lang="nb-NO" dirty="0"/>
          </a:p>
          <a:p>
            <a:endParaRPr lang="nb-NO" dirty="0"/>
          </a:p>
          <a:p>
            <a:r>
              <a:rPr lang="nb-NO" dirty="0"/>
              <a:t>Ren kyst</a:t>
            </a:r>
            <a:endParaRPr lang="nb-NO" dirty="0">
              <a:hlinkClick r:id="rId4"/>
            </a:endParaRPr>
          </a:p>
          <a:p>
            <a:r>
              <a:rPr lang="nb-NO" dirty="0">
                <a:hlinkClick r:id="rId4"/>
              </a:rPr>
              <a:t>http://www.youtube.com/watch?v=QztnAimIbYk</a:t>
            </a:r>
            <a:endParaRPr lang="nb-NO" dirty="0"/>
          </a:p>
          <a:p>
            <a:endParaRPr lang="nb-NO" dirty="0"/>
          </a:p>
          <a:p>
            <a:r>
              <a:rPr lang="nb-NO" dirty="0" err="1"/>
              <a:t>Midway</a:t>
            </a:r>
            <a:endParaRPr lang="nb-NO" dirty="0"/>
          </a:p>
          <a:p>
            <a:r>
              <a:rPr lang="nb-NO" dirty="0">
                <a:hlinkClick r:id="rId5"/>
              </a:rPr>
              <a:t>http://www.youtube.com/watch?v=047Z3yOyy6c</a:t>
            </a:r>
            <a:endParaRPr lang="nb-NO" dirty="0"/>
          </a:p>
          <a:p>
            <a:endParaRPr lang="nb-NO" dirty="0"/>
          </a:p>
          <a:p>
            <a:r>
              <a:rPr lang="en-US" dirty="0" err="1"/>
              <a:t>Marlisco</a:t>
            </a:r>
            <a:endParaRPr lang="nb-NO" dirty="0"/>
          </a:p>
          <a:p>
            <a:r>
              <a:rPr lang="en-US" u="sng" dirty="0">
                <a:hlinkClick r:id="rId6"/>
              </a:rPr>
              <a:t>https://www.youtube.com/watch?v=017bBeXhYz4</a:t>
            </a:r>
            <a:endParaRPr lang="nb-NO" dirty="0"/>
          </a:p>
        </p:txBody>
      </p:sp>
      <p:sp>
        <p:nvSpPr>
          <p:cNvPr id="3" name="TekstSylinder 2"/>
          <p:cNvSpPr txBox="1"/>
          <p:nvPr/>
        </p:nvSpPr>
        <p:spPr>
          <a:xfrm>
            <a:off x="1763688" y="476672"/>
            <a:ext cx="5472608" cy="830997"/>
          </a:xfrm>
          <a:prstGeom prst="rect">
            <a:avLst/>
          </a:prstGeom>
          <a:noFill/>
        </p:spPr>
        <p:txBody>
          <a:bodyPr wrap="square" rtlCol="0">
            <a:spAutoFit/>
          </a:bodyPr>
          <a:lstStyle/>
          <a:p>
            <a:r>
              <a:rPr lang="nb-NO" sz="4800" dirty="0"/>
              <a:t>Filmer</a:t>
            </a:r>
            <a:endParaRPr lang="nb-NO" dirty="0"/>
          </a:p>
        </p:txBody>
      </p:sp>
    </p:spTree>
    <p:extLst>
      <p:ext uri="{BB962C8B-B14F-4D97-AF65-F5344CB8AC3E}">
        <p14:creationId xmlns:p14="http://schemas.microsoft.com/office/powerpoint/2010/main" val="296916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marin forsøpling?</a:t>
            </a:r>
          </a:p>
        </p:txBody>
      </p:sp>
      <p:sp>
        <p:nvSpPr>
          <p:cNvPr id="4" name="Plassholder for innhold 3"/>
          <p:cNvSpPr>
            <a:spLocks noGrp="1"/>
          </p:cNvSpPr>
          <p:nvPr>
            <p:ph idx="1"/>
          </p:nvPr>
        </p:nvSpPr>
        <p:spPr>
          <a:xfrm>
            <a:off x="457200" y="1600201"/>
            <a:ext cx="8229600" cy="892695"/>
          </a:xfrm>
        </p:spPr>
        <p:txBody>
          <a:bodyPr/>
          <a:lstStyle/>
          <a:p>
            <a:r>
              <a:rPr lang="nb-NO" sz="2400" b="1" dirty="0"/>
              <a:t>Definisjon</a:t>
            </a:r>
            <a:r>
              <a:rPr lang="nb-NO" sz="2400" dirty="0"/>
              <a:t>- </a:t>
            </a:r>
            <a:r>
              <a:rPr lang="nb-NO" sz="2400" i="1" dirty="0"/>
              <a:t>Et hvert produsert fast materiale som kommer inn i det marine miljø</a:t>
            </a:r>
          </a:p>
          <a:p>
            <a:endParaRPr lang="nb-NO" dirty="0"/>
          </a:p>
        </p:txBody>
      </p:sp>
      <p:pic>
        <p:nvPicPr>
          <p:cNvPr id="5" name="Bilde 4"/>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749399" y="2675459"/>
            <a:ext cx="7645202" cy="3666527"/>
          </a:xfrm>
          <a:prstGeom prst="rect">
            <a:avLst/>
          </a:prstGeom>
        </p:spPr>
      </p:pic>
    </p:spTree>
    <p:extLst>
      <p:ext uri="{BB962C8B-B14F-4D97-AF65-F5344CB8AC3E}">
        <p14:creationId xmlns:p14="http://schemas.microsoft.com/office/powerpoint/2010/main" val="159872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Typer avfall</a:t>
            </a:r>
          </a:p>
        </p:txBody>
      </p:sp>
      <p:sp>
        <p:nvSpPr>
          <p:cNvPr id="3" name="Plassholder for innhold 2"/>
          <p:cNvSpPr>
            <a:spLocks noGrp="1"/>
          </p:cNvSpPr>
          <p:nvPr>
            <p:ph idx="1"/>
          </p:nvPr>
        </p:nvSpPr>
        <p:spPr>
          <a:xfrm>
            <a:off x="457200" y="1916832"/>
            <a:ext cx="3682752" cy="4209331"/>
          </a:xfrm>
        </p:spPr>
        <p:txBody>
          <a:bodyPr/>
          <a:lstStyle/>
          <a:p>
            <a:r>
              <a:rPr lang="nb-NO" dirty="0"/>
              <a:t>Plast</a:t>
            </a:r>
          </a:p>
          <a:p>
            <a:r>
              <a:rPr lang="nb-NO" dirty="0"/>
              <a:t>Metall</a:t>
            </a:r>
          </a:p>
          <a:p>
            <a:r>
              <a:rPr lang="nb-NO" dirty="0"/>
              <a:t>Behandlet trevirke</a:t>
            </a:r>
          </a:p>
          <a:p>
            <a:r>
              <a:rPr lang="nb-NO" dirty="0"/>
              <a:t>Papp og papir</a:t>
            </a:r>
          </a:p>
          <a:p>
            <a:r>
              <a:rPr lang="nb-NO" dirty="0"/>
              <a:t>Tekstiler</a:t>
            </a:r>
          </a:p>
          <a:p>
            <a:r>
              <a:rPr lang="nb-NO" dirty="0"/>
              <a:t>Glass/Keramikk</a:t>
            </a:r>
          </a:p>
          <a:p>
            <a:pPr marL="0" indent="0">
              <a:buNone/>
            </a:pPr>
            <a:endParaRPr lang="nb-NO" dirty="0"/>
          </a:p>
        </p:txBody>
      </p:sp>
      <p:sp>
        <p:nvSpPr>
          <p:cNvPr id="4" name="Plassholder for innhold 2"/>
          <p:cNvSpPr txBox="1">
            <a:spLocks/>
          </p:cNvSpPr>
          <p:nvPr/>
        </p:nvSpPr>
        <p:spPr>
          <a:xfrm>
            <a:off x="481473" y="1772816"/>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nb-NO" dirty="0"/>
          </a:p>
        </p:txBody>
      </p:sp>
      <p:pic>
        <p:nvPicPr>
          <p:cNvPr id="6" name="Bilde 5"/>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7200"/>
                    </a14:imgEffect>
                    <a14:imgEffect>
                      <a14:brightnessContrast bright="20000"/>
                    </a14:imgEffect>
                  </a14:imgLayer>
                </a14:imgProps>
              </a:ext>
              <a:ext uri="{28A0092B-C50C-407E-A947-70E740481C1C}">
                <a14:useLocalDpi xmlns:a14="http://schemas.microsoft.com/office/drawing/2010/main"/>
              </a:ext>
            </a:extLst>
          </a:blip>
          <a:srcRect/>
          <a:stretch/>
        </p:blipFill>
        <p:spPr>
          <a:xfrm>
            <a:off x="4164225" y="1588276"/>
            <a:ext cx="4571121" cy="4299762"/>
          </a:xfrm>
          <a:prstGeom prst="rect">
            <a:avLst/>
          </a:prstGeom>
        </p:spPr>
      </p:pic>
    </p:spTree>
    <p:extLst>
      <p:ext uri="{BB962C8B-B14F-4D97-AF65-F5344CB8AC3E}">
        <p14:creationId xmlns:p14="http://schemas.microsoft.com/office/powerpoint/2010/main" val="3185361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Plast</a:t>
            </a:r>
          </a:p>
        </p:txBody>
      </p:sp>
      <p:sp>
        <p:nvSpPr>
          <p:cNvPr id="3" name="Plassholder for innhold 2"/>
          <p:cNvSpPr>
            <a:spLocks noGrp="1"/>
          </p:cNvSpPr>
          <p:nvPr>
            <p:ph idx="1"/>
          </p:nvPr>
        </p:nvSpPr>
        <p:spPr>
          <a:xfrm>
            <a:off x="457200" y="1196752"/>
            <a:ext cx="8229600" cy="1008112"/>
          </a:xfrm>
        </p:spPr>
        <p:txBody>
          <a:bodyPr>
            <a:normAutofit/>
          </a:bodyPr>
          <a:lstStyle/>
          <a:p>
            <a:pPr marL="0" indent="0">
              <a:buNone/>
            </a:pPr>
            <a:r>
              <a:rPr lang="nb-NO" sz="2400" dirty="0"/>
              <a:t>Syntetisk materiale som består av en eller flere </a:t>
            </a:r>
            <a:r>
              <a:rPr lang="nb-NO" sz="2400" dirty="0" err="1"/>
              <a:t>polymerer</a:t>
            </a:r>
            <a:r>
              <a:rPr lang="nb-NO" sz="2400" dirty="0"/>
              <a:t> (basisplasten) og forskjellige tilsetningsstoffer (hjelpestoffer)</a:t>
            </a:r>
          </a:p>
          <a:p>
            <a:pPr marL="0" indent="0">
              <a:buNone/>
            </a:pPr>
            <a:endParaRPr lang="nb-NO" sz="2800" dirty="0"/>
          </a:p>
          <a:p>
            <a:pPr marL="0" indent="0">
              <a:buNone/>
            </a:pPr>
            <a:endParaRPr lang="nb-NO" sz="2800" dirty="0"/>
          </a:p>
        </p:txBody>
      </p:sp>
      <p:sp>
        <p:nvSpPr>
          <p:cNvPr id="5" name="TekstSylinder 4"/>
          <p:cNvSpPr txBox="1"/>
          <p:nvPr/>
        </p:nvSpPr>
        <p:spPr>
          <a:xfrm>
            <a:off x="323528" y="2780928"/>
            <a:ext cx="3423596" cy="3416320"/>
          </a:xfrm>
          <a:prstGeom prst="rect">
            <a:avLst/>
          </a:prstGeom>
          <a:noFill/>
        </p:spPr>
        <p:txBody>
          <a:bodyPr wrap="square" rtlCol="0">
            <a:spAutoFit/>
          </a:bodyPr>
          <a:lstStyle/>
          <a:p>
            <a:pPr marL="342900" indent="-342900">
              <a:buFont typeface="Arial" panose="020B0604020202020204" pitchFamily="34" charset="0"/>
              <a:buChar char="•"/>
            </a:pPr>
            <a:r>
              <a:rPr lang="nb-NO" sz="2400" dirty="0"/>
              <a:t>Utgjør 60-80 % av det marine avfallet </a:t>
            </a:r>
          </a:p>
          <a:p>
            <a:pPr marL="342900" indent="-342900">
              <a:buFont typeface="Arial" panose="020B0604020202020204" pitchFamily="34" charset="0"/>
              <a:buChar char="•"/>
            </a:pPr>
            <a:r>
              <a:rPr lang="nb-NO" sz="2400" dirty="0"/>
              <a:t>Lang nedbrytingstid</a:t>
            </a:r>
          </a:p>
          <a:p>
            <a:pPr marL="342900" indent="-342900">
              <a:buFont typeface="Arial" panose="020B0604020202020204" pitchFamily="34" charset="0"/>
              <a:buChar char="•"/>
            </a:pPr>
            <a:r>
              <a:rPr lang="nb-NO" sz="2400" dirty="0"/>
              <a:t>Brytes ned til mikroskopiske fragmenter</a:t>
            </a:r>
          </a:p>
          <a:p>
            <a:pPr marL="342900" indent="-342900">
              <a:buFont typeface="Arial" panose="020B0604020202020204" pitchFamily="34" charset="0"/>
              <a:buChar char="•"/>
            </a:pPr>
            <a:r>
              <a:rPr lang="nb-NO" sz="2400" dirty="0"/>
              <a:t>Mikroplast – Fragmenter mindre enn 5 mm</a:t>
            </a:r>
          </a:p>
        </p:txBody>
      </p:sp>
      <p:pic>
        <p:nvPicPr>
          <p:cNvPr id="6" name="Bild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564904"/>
            <a:ext cx="3168352" cy="3934555"/>
          </a:xfrm>
          <a:prstGeom prst="rect">
            <a:avLst/>
          </a:prstGeom>
        </p:spPr>
      </p:pic>
    </p:spTree>
    <p:extLst>
      <p:ext uri="{BB962C8B-B14F-4D97-AF65-F5344CB8AC3E}">
        <p14:creationId xmlns:p14="http://schemas.microsoft.com/office/powerpoint/2010/main" val="2981217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34112"/>
            <a:ext cx="7272808" cy="6589776"/>
          </a:xfrm>
          <a:prstGeom prst="rect">
            <a:avLst/>
          </a:prstGeom>
        </p:spPr>
      </p:pic>
    </p:spTree>
    <p:extLst>
      <p:ext uri="{BB962C8B-B14F-4D97-AF65-F5344CB8AC3E}">
        <p14:creationId xmlns:p14="http://schemas.microsoft.com/office/powerpoint/2010/main" val="65302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918674"/>
          </a:xfrm>
        </p:spPr>
        <p:txBody>
          <a:bodyPr/>
          <a:lstStyle/>
          <a:p>
            <a:r>
              <a:rPr lang="nb-NO" dirty="0"/>
              <a:t>Hvor blir avfallet av?</a:t>
            </a:r>
          </a:p>
        </p:txBody>
      </p:sp>
      <p:pic>
        <p:nvPicPr>
          <p:cNvPr id="8" name="Plassholder for innhold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6699" y="1027457"/>
            <a:ext cx="8330601" cy="5635099"/>
          </a:xfrm>
          <a:prstGeom prst="rect">
            <a:avLst/>
          </a:prstGeom>
          <a:ln>
            <a:noFill/>
          </a:ln>
          <a:effectLst>
            <a:softEdge rad="112500"/>
          </a:effectLst>
        </p:spPr>
      </p:pic>
      <p:sp>
        <p:nvSpPr>
          <p:cNvPr id="9" name="TekstSylinder 8"/>
          <p:cNvSpPr txBox="1"/>
          <p:nvPr/>
        </p:nvSpPr>
        <p:spPr>
          <a:xfrm>
            <a:off x="1681258" y="1196752"/>
            <a:ext cx="5483104" cy="923330"/>
          </a:xfrm>
          <a:prstGeom prst="rect">
            <a:avLst/>
          </a:prstGeom>
          <a:noFill/>
        </p:spPr>
        <p:txBody>
          <a:bodyPr wrap="none" rtlCol="0">
            <a:spAutoFit/>
          </a:bodyPr>
          <a:lstStyle/>
          <a:p>
            <a:r>
              <a:rPr lang="nb-NO" sz="5400" b="1" dirty="0">
                <a:solidFill>
                  <a:srgbClr val="002060"/>
                </a:solidFill>
              </a:rPr>
              <a:t>15 % på strendene</a:t>
            </a:r>
          </a:p>
        </p:txBody>
      </p:sp>
      <p:sp>
        <p:nvSpPr>
          <p:cNvPr id="10" name="TekstSylinder 9"/>
          <p:cNvSpPr txBox="1"/>
          <p:nvPr/>
        </p:nvSpPr>
        <p:spPr>
          <a:xfrm>
            <a:off x="1661317" y="3494988"/>
            <a:ext cx="5503045" cy="923330"/>
          </a:xfrm>
          <a:prstGeom prst="rect">
            <a:avLst/>
          </a:prstGeom>
          <a:noFill/>
        </p:spPr>
        <p:txBody>
          <a:bodyPr wrap="none" rtlCol="0">
            <a:spAutoFit/>
          </a:bodyPr>
          <a:lstStyle/>
          <a:p>
            <a:r>
              <a:rPr lang="nb-NO" sz="5400" b="1" dirty="0">
                <a:solidFill>
                  <a:schemeClr val="accent1">
                    <a:lumMod val="60000"/>
                    <a:lumOff val="40000"/>
                  </a:schemeClr>
                </a:solidFill>
                <a:effectLst>
                  <a:outerShdw blurRad="38100" dist="38100" dir="2700000" algn="tl">
                    <a:srgbClr val="000000">
                      <a:alpha val="43137"/>
                    </a:srgbClr>
                  </a:outerShdw>
                </a:effectLst>
              </a:rPr>
              <a:t>15 %  flyter i havet</a:t>
            </a:r>
          </a:p>
        </p:txBody>
      </p:sp>
      <p:sp>
        <p:nvSpPr>
          <p:cNvPr id="11" name="TekstSylinder 10"/>
          <p:cNvSpPr txBox="1"/>
          <p:nvPr/>
        </p:nvSpPr>
        <p:spPr>
          <a:xfrm>
            <a:off x="1254458" y="5735786"/>
            <a:ext cx="6336703" cy="923330"/>
          </a:xfrm>
          <a:prstGeom prst="rect">
            <a:avLst/>
          </a:prstGeom>
          <a:noFill/>
        </p:spPr>
        <p:txBody>
          <a:bodyPr wrap="square" rtlCol="0">
            <a:spAutoFit/>
          </a:bodyPr>
          <a:lstStyle/>
          <a:p>
            <a:pPr algn="ctr"/>
            <a:r>
              <a:rPr lang="nb-NO" sz="5400" b="1" dirty="0">
                <a:solidFill>
                  <a:schemeClr val="bg1"/>
                </a:solidFill>
                <a:effectLst>
                  <a:outerShdw blurRad="38100" dist="38100" dir="2700000" algn="tl">
                    <a:srgbClr val="000000">
                      <a:alpha val="43137"/>
                    </a:srgbClr>
                  </a:outerShdw>
                </a:effectLst>
              </a:rPr>
              <a:t>70 % på havbunnen</a:t>
            </a:r>
          </a:p>
        </p:txBody>
      </p:sp>
    </p:spTree>
    <p:extLst>
      <p:ext uri="{BB962C8B-B14F-4D97-AF65-F5344CB8AC3E}">
        <p14:creationId xmlns:p14="http://schemas.microsoft.com/office/powerpoint/2010/main" val="222729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Natur- og friluftsveiledning\3. Prosjekter\Marin forsøpling\Marin forsøpling - Min kyst\illustrasjoner\Nedbrytningstid MED å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984" y="385248"/>
            <a:ext cx="8512878" cy="602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99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Effekter av marin forsøpling</a:t>
            </a:r>
          </a:p>
        </p:txBody>
      </p:sp>
      <p:sp>
        <p:nvSpPr>
          <p:cNvPr id="3" name="Plassholder for innhold 2"/>
          <p:cNvSpPr>
            <a:spLocks noGrp="1"/>
          </p:cNvSpPr>
          <p:nvPr>
            <p:ph idx="1"/>
          </p:nvPr>
        </p:nvSpPr>
        <p:spPr>
          <a:xfrm>
            <a:off x="4427984" y="1600200"/>
            <a:ext cx="4258816" cy="4925144"/>
          </a:xfrm>
        </p:spPr>
        <p:txBody>
          <a:bodyPr>
            <a:normAutofit fontScale="92500" lnSpcReduction="10000"/>
          </a:bodyPr>
          <a:lstStyle/>
          <a:p>
            <a:endParaRPr lang="nb-NO" dirty="0"/>
          </a:p>
          <a:p>
            <a:r>
              <a:rPr lang="nb-NO" sz="2800" dirty="0"/>
              <a:t>Forårsaker store skader og lidelser for mange organismer – helt fra små arter av plankton og opp til de største pattedyrene</a:t>
            </a:r>
          </a:p>
          <a:p>
            <a:pPr marL="0" indent="0">
              <a:buNone/>
            </a:pPr>
            <a:endParaRPr lang="nb-NO" sz="2800" dirty="0"/>
          </a:p>
          <a:p>
            <a:r>
              <a:rPr lang="nb-NO" sz="2800" dirty="0"/>
              <a:t>Det marine avfallet koster mange millioner kroner i utgifter hvert år og kan også medføre helsemessige konsekvenser</a:t>
            </a:r>
          </a:p>
          <a:p>
            <a:pPr marL="0" indent="0">
              <a:buNone/>
            </a:pPr>
            <a:endParaRPr lang="nb-NO" dirty="0"/>
          </a:p>
          <a:p>
            <a:pPr marL="0" indent="0">
              <a:buNone/>
            </a:pPr>
            <a:endParaRPr lang="nb-NO" sz="1500"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845970"/>
            <a:ext cx="2954124" cy="4433604"/>
          </a:xfrm>
          <a:prstGeom prst="rect">
            <a:avLst/>
          </a:prstGeom>
        </p:spPr>
      </p:pic>
    </p:spTree>
    <p:extLst>
      <p:ext uri="{BB962C8B-B14F-4D97-AF65-F5344CB8AC3E}">
        <p14:creationId xmlns:p14="http://schemas.microsoft.com/office/powerpoint/2010/main" val="2242562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23528" y="195097"/>
            <a:ext cx="8958379" cy="647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3603374"/>
      </p:ext>
    </p:extLst>
  </p:cSld>
  <p:clrMapOvr>
    <a:masterClrMapping/>
  </p:clrMapOvr>
</p:sld>
</file>

<file path=ppt/theme/theme1.xml><?xml version="1.0" encoding="utf-8"?>
<a:theme xmlns:a="http://schemas.openxmlformats.org/drawingml/2006/main" name="Office-tema">
  <a:themeElements>
    <a:clrScheme name="Fly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3845</TotalTime>
  <Words>1843</Words>
  <Application>Microsoft Office PowerPoint</Application>
  <PresentationFormat>Skjermfremvisning (4:3)</PresentationFormat>
  <Paragraphs>145</Paragraphs>
  <Slides>15</Slides>
  <Notes>15</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15</vt:i4>
      </vt:variant>
    </vt:vector>
  </HeadingPairs>
  <TitlesOfParts>
    <vt:vector size="18" baseType="lpstr">
      <vt:lpstr>Arial</vt:lpstr>
      <vt:lpstr>Calibri</vt:lpstr>
      <vt:lpstr>Office-tema</vt:lpstr>
      <vt:lpstr>PowerPoint-presentasjon</vt:lpstr>
      <vt:lpstr>Hva er marin forsøpling?</vt:lpstr>
      <vt:lpstr>Typer avfall</vt:lpstr>
      <vt:lpstr>Plast</vt:lpstr>
      <vt:lpstr>PowerPoint-presentasjon</vt:lpstr>
      <vt:lpstr>Hvor blir avfallet av?</vt:lpstr>
      <vt:lpstr>PowerPoint-presentasjon</vt:lpstr>
      <vt:lpstr>Effekter av marin forsøpling</vt:lpstr>
      <vt:lpstr>PowerPoint-presentasjon</vt:lpstr>
      <vt:lpstr>PowerPoint-presentasjon</vt:lpstr>
      <vt:lpstr>Hvor kommer avfallet fra? </vt:lpstr>
      <vt:lpstr>PowerPoint-presentasjon</vt:lpstr>
      <vt:lpstr>Hva kan du og jeg gjøre for å redusere omfanget av marin forsøpling?</vt:lpstr>
      <vt:lpstr>Hva gjøres av myndigheter? </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Strandrydding på Langåra</dc:title>
  <dc:creator>Nicolay Moe</dc:creator>
  <cp:lastModifiedBy>Merethe Hommelsgård</cp:lastModifiedBy>
  <cp:revision>108</cp:revision>
  <cp:lastPrinted>2016-09-21T19:10:03Z</cp:lastPrinted>
  <dcterms:created xsi:type="dcterms:W3CDTF">2013-04-23T09:16:53Z</dcterms:created>
  <dcterms:modified xsi:type="dcterms:W3CDTF">2020-11-18T14:27:06Z</dcterms:modified>
</cp:coreProperties>
</file>